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0"/>
  </p:notesMasterIdLst>
  <p:handoutMasterIdLst>
    <p:handoutMasterId r:id="rId31"/>
  </p:handoutMasterIdLst>
  <p:sldIdLst>
    <p:sldId id="267" r:id="rId2"/>
    <p:sldId id="306" r:id="rId3"/>
    <p:sldId id="337" r:id="rId4"/>
    <p:sldId id="410" r:id="rId5"/>
    <p:sldId id="375" r:id="rId6"/>
    <p:sldId id="435" r:id="rId7"/>
    <p:sldId id="431" r:id="rId8"/>
    <p:sldId id="440" r:id="rId9"/>
    <p:sldId id="433" r:id="rId10"/>
    <p:sldId id="418" r:id="rId11"/>
    <p:sldId id="412" r:id="rId12"/>
    <p:sldId id="436" r:id="rId13"/>
    <p:sldId id="413" r:id="rId14"/>
    <p:sldId id="414" r:id="rId15"/>
    <p:sldId id="419" r:id="rId16"/>
    <p:sldId id="420" r:id="rId17"/>
    <p:sldId id="444" r:id="rId18"/>
    <p:sldId id="443" r:id="rId19"/>
    <p:sldId id="445" r:id="rId20"/>
    <p:sldId id="447" r:id="rId21"/>
    <p:sldId id="423" r:id="rId22"/>
    <p:sldId id="421" r:id="rId23"/>
    <p:sldId id="437" r:id="rId24"/>
    <p:sldId id="438" r:id="rId25"/>
    <p:sldId id="439" r:id="rId26"/>
    <p:sldId id="427" r:id="rId27"/>
    <p:sldId id="442" r:id="rId28"/>
    <p:sldId id="446" r:id="rId2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60A5A8E-4579-406C-8155-4C9D41D2D7CD}">
          <p14:sldIdLst>
            <p14:sldId id="267"/>
            <p14:sldId id="306"/>
            <p14:sldId id="337"/>
            <p14:sldId id="410"/>
          </p14:sldIdLst>
        </p14:section>
        <p14:section name="Untitled Section" id="{E18B94C2-5944-40E0-A9B7-CD851ADD2672}">
          <p14:sldIdLst>
            <p14:sldId id="375"/>
            <p14:sldId id="435"/>
            <p14:sldId id="431"/>
            <p14:sldId id="440"/>
          </p14:sldIdLst>
        </p14:section>
        <p14:section name="Untitled Section" id="{E30473D5-695D-430D-BD16-56159D592C4D}">
          <p14:sldIdLst>
            <p14:sldId id="433"/>
            <p14:sldId id="418"/>
            <p14:sldId id="412"/>
            <p14:sldId id="436"/>
            <p14:sldId id="413"/>
            <p14:sldId id="414"/>
            <p14:sldId id="419"/>
            <p14:sldId id="420"/>
            <p14:sldId id="444"/>
            <p14:sldId id="443"/>
            <p14:sldId id="445"/>
            <p14:sldId id="447"/>
            <p14:sldId id="423"/>
            <p14:sldId id="421"/>
            <p14:sldId id="437"/>
            <p14:sldId id="438"/>
            <p14:sldId id="439"/>
            <p14:sldId id="427"/>
            <p14:sldId id="442"/>
            <p14:sldId id="446"/>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308"/>
    <a:srgbClr val="C9A6E4"/>
    <a:srgbClr val="FB8FEE"/>
    <a:srgbClr val="008A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59" autoAdjust="0"/>
    <p:restoredTop sz="94660"/>
  </p:normalViewPr>
  <p:slideViewPr>
    <p:cSldViewPr snapToGrid="0">
      <p:cViewPr>
        <p:scale>
          <a:sx n="155" d="100"/>
          <a:sy n="155" d="100"/>
        </p:scale>
        <p:origin x="-504" y="-8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1"/>
            <a:ext cx="3043343" cy="467072"/>
          </a:xfrm>
          <a:prstGeom prst="rect">
            <a:avLst/>
          </a:prstGeom>
        </p:spPr>
        <p:txBody>
          <a:bodyPr vert="horz" lIns="93324" tIns="46662" rIns="93324" bIns="46662" rtlCol="0"/>
          <a:lstStyle>
            <a:lvl1pPr algn="r">
              <a:defRPr sz="1200"/>
            </a:lvl1pPr>
          </a:lstStyle>
          <a:p>
            <a:fld id="{5C830A0A-2F55-41A9-A83E-87BD346AC73E}" type="datetimeFigureOut">
              <a:rPr lang="en-US" smtClean="0"/>
              <a:t>10/13/17</a:t>
            </a:fld>
            <a:endParaRPr lang="en-US" dirty="0"/>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F50B2239-FFF4-4FE3-92FF-04F4B4CE0662}" type="slidenum">
              <a:rPr lang="en-US" smtClean="0"/>
              <a:t>‹#›</a:t>
            </a:fld>
            <a:endParaRPr lang="en-US" dirty="0"/>
          </a:p>
        </p:txBody>
      </p:sp>
    </p:spTree>
    <p:extLst>
      <p:ext uri="{BB962C8B-B14F-4D97-AF65-F5344CB8AC3E}">
        <p14:creationId xmlns:p14="http://schemas.microsoft.com/office/powerpoint/2010/main" val="880710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1"/>
            <a:ext cx="3043343" cy="467072"/>
          </a:xfrm>
          <a:prstGeom prst="rect">
            <a:avLst/>
          </a:prstGeom>
        </p:spPr>
        <p:txBody>
          <a:bodyPr vert="horz" lIns="93324" tIns="46662" rIns="93324" bIns="46662" rtlCol="0"/>
          <a:lstStyle>
            <a:lvl1pPr algn="r">
              <a:defRPr sz="1200"/>
            </a:lvl1pPr>
          </a:lstStyle>
          <a:p>
            <a:fld id="{FAD90FB1-480C-4336-BFAC-47B0C6775D2A}" type="datetimeFigureOut">
              <a:rPr lang="en-US" smtClean="0"/>
              <a:t>10/13/17</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838857C7-D47C-4CF5-8BB0-F2CCF9D06897}" type="slidenum">
              <a:rPr lang="en-US" smtClean="0"/>
              <a:t>‹#›</a:t>
            </a:fld>
            <a:endParaRPr lang="en-US" dirty="0"/>
          </a:p>
        </p:txBody>
      </p:sp>
    </p:spTree>
    <p:extLst>
      <p:ext uri="{BB962C8B-B14F-4D97-AF65-F5344CB8AC3E}">
        <p14:creationId xmlns:p14="http://schemas.microsoft.com/office/powerpoint/2010/main" val="611713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3</a:t>
            </a:fld>
            <a:endParaRPr lang="en-US" dirty="0"/>
          </a:p>
        </p:txBody>
      </p:sp>
    </p:spTree>
    <p:extLst>
      <p:ext uri="{BB962C8B-B14F-4D97-AF65-F5344CB8AC3E}">
        <p14:creationId xmlns:p14="http://schemas.microsoft.com/office/powerpoint/2010/main" val="2757354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5</a:t>
            </a:fld>
            <a:endParaRPr lang="en-US" dirty="0"/>
          </a:p>
        </p:txBody>
      </p:sp>
    </p:spTree>
    <p:extLst>
      <p:ext uri="{BB962C8B-B14F-4D97-AF65-F5344CB8AC3E}">
        <p14:creationId xmlns:p14="http://schemas.microsoft.com/office/powerpoint/2010/main" val="3264509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7</a:t>
            </a:fld>
            <a:endParaRPr lang="en-US" dirty="0"/>
          </a:p>
        </p:txBody>
      </p:sp>
    </p:spTree>
    <p:extLst>
      <p:ext uri="{BB962C8B-B14F-4D97-AF65-F5344CB8AC3E}">
        <p14:creationId xmlns:p14="http://schemas.microsoft.com/office/powerpoint/2010/main" val="2747674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5" name="Rectangle 3"/>
          <p:cNvSpPr>
            <a:spLocks noGrp="1" noChangeArrowheads="1"/>
          </p:cNvSpPr>
          <p:nvPr>
            <p:ph type="ctrTitle"/>
          </p:nvPr>
        </p:nvSpPr>
        <p:spPr>
          <a:xfrm>
            <a:off x="1016000" y="2057400"/>
            <a:ext cx="10464800" cy="1143000"/>
          </a:xfrm>
        </p:spPr>
        <p:txBody>
          <a:bodyPr anchor="b"/>
          <a:lstStyle>
            <a:lvl1pPr>
              <a:defRPr sz="4000">
                <a:solidFill>
                  <a:srgbClr val="005A8B"/>
                </a:solidFill>
              </a:defRPr>
            </a:lvl1pPr>
          </a:lstStyle>
          <a:p>
            <a:r>
              <a:rPr lang="en-US" dirty="0"/>
              <a:t>Click to edit Master title style</a:t>
            </a:r>
          </a:p>
        </p:txBody>
      </p:sp>
      <p:sp>
        <p:nvSpPr>
          <p:cNvPr id="3076" name="Rectangle 4"/>
          <p:cNvSpPr>
            <a:spLocks noGrp="1" noChangeArrowheads="1"/>
          </p:cNvSpPr>
          <p:nvPr>
            <p:ph type="subTitle" idx="1"/>
          </p:nvPr>
        </p:nvSpPr>
        <p:spPr>
          <a:xfrm>
            <a:off x="1016000" y="3352800"/>
            <a:ext cx="8534400" cy="1752600"/>
          </a:xfrm>
        </p:spPr>
        <p:txBody>
          <a:bodyPr/>
          <a:lstStyle>
            <a:lvl1pPr marL="0" indent="0">
              <a:buFontTx/>
              <a:buNone/>
              <a:defRPr>
                <a:solidFill>
                  <a:srgbClr val="005A8B"/>
                </a:solidFill>
              </a:defRPr>
            </a:lvl1pPr>
          </a:lstStyle>
          <a:p>
            <a:r>
              <a:rPr lang="en-US" dirty="0"/>
              <a:t>Click to edit Master subtitle style</a:t>
            </a:r>
          </a:p>
        </p:txBody>
      </p:sp>
    </p:spTree>
    <p:extLst>
      <p:ext uri="{BB962C8B-B14F-4D97-AF65-F5344CB8AC3E}">
        <p14:creationId xmlns:p14="http://schemas.microsoft.com/office/powerpoint/2010/main" val="60681706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0456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203415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32569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307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1028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41094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a:xfrm>
            <a:off x="914400" y="6400800"/>
            <a:ext cx="2540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eaLnBrk="0" fontAlgn="base" hangingPunct="0">
              <a:spcBef>
                <a:spcPct val="0"/>
              </a:spcBef>
              <a:spcAft>
                <a:spcPct val="0"/>
              </a:spcAft>
              <a:defRPr/>
            </a:pPr>
            <a:fld id="{B0759503-5AF6-4551-A450-37B031A17C70}" type="slidenum">
              <a:rPr lang="en-US" altLang="en-US" sz="2400">
                <a:solidFill>
                  <a:srgbClr val="005A8B"/>
                </a:solidFill>
              </a:rPr>
              <a:pPr eaLnBrk="0" fontAlgn="base" hangingPunct="0">
                <a:spcBef>
                  <a:spcPct val="0"/>
                </a:spcBef>
                <a:spcAft>
                  <a:spcPct val="0"/>
                </a:spcAft>
                <a:defRPr/>
              </a:pPr>
              <a:t>‹#›</a:t>
            </a:fld>
            <a:endParaRPr lang="en-US" altLang="en-US" sz="2400" dirty="0">
              <a:solidFill>
                <a:srgbClr val="005A8B"/>
              </a:solidFill>
            </a:endParaRPr>
          </a:p>
        </p:txBody>
      </p:sp>
    </p:spTree>
    <p:extLst>
      <p:ext uri="{BB962C8B-B14F-4D97-AF65-F5344CB8AC3E}">
        <p14:creationId xmlns:p14="http://schemas.microsoft.com/office/powerpoint/2010/main" val="411831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0677933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1"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tx2"/>
            </a:gs>
            <a:gs pos="100000">
              <a:schemeClr val="bg1"/>
            </a:gs>
          </a:gsLst>
          <a:lin ang="5400000"/>
        </a:gradFill>
        <a:effectLst/>
      </p:bgPr>
    </p:bg>
    <p:spTree>
      <p:nvGrpSpPr>
        <p:cNvPr id="1" name=""/>
        <p:cNvGrpSpPr/>
        <p:nvPr/>
      </p:nvGrpSpPr>
      <p:grpSpPr>
        <a:xfrm>
          <a:off x="0" y="0"/>
          <a:ext cx="0" cy="0"/>
          <a:chOff x="0" y="0"/>
          <a:chExt cx="0" cy="0"/>
        </a:xfrm>
      </p:grpSpPr>
      <p:pic>
        <p:nvPicPr>
          <p:cNvPr id="3" name="Picture 2" descr="Untitled-3.jpg"/>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6388" y="16388"/>
            <a:ext cx="12188952" cy="6858000"/>
          </a:xfrm>
          <a:prstGeom prst="rect">
            <a:avLst/>
          </a:prstGeom>
        </p:spPr>
      </p:pic>
      <p:sp>
        <p:nvSpPr>
          <p:cNvPr id="1027" name="Rectangle 2"/>
          <p:cNvSpPr>
            <a:spLocks noGrp="1" noChangeArrowheads="1"/>
          </p:cNvSpPr>
          <p:nvPr>
            <p:ph type="title"/>
          </p:nvPr>
        </p:nvSpPr>
        <p:spPr bwMode="auto">
          <a:xfrm>
            <a:off x="812800" y="457200"/>
            <a:ext cx="9550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812800" y="1600200"/>
            <a:ext cx="9550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11"/>
          <p:cNvSpPr>
            <a:spLocks noChangeArrowheads="1"/>
          </p:cNvSpPr>
          <p:nvPr/>
        </p:nvSpPr>
        <p:spPr bwMode="auto">
          <a:xfrm>
            <a:off x="6096000" y="6400800"/>
            <a:ext cx="386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itchFamily="36" charset="-128"/>
              </a:defRPr>
            </a:lvl1pPr>
            <a:lvl2pPr marL="742950" indent="-285750">
              <a:defRPr sz="2400">
                <a:solidFill>
                  <a:schemeClr val="tx1"/>
                </a:solidFill>
                <a:latin typeface="Arial" panose="020B0604020202020204" pitchFamily="34" charset="0"/>
                <a:ea typeface="ヒラギノ角ゴ Pro W3" pitchFamily="36" charset="-128"/>
              </a:defRPr>
            </a:lvl2pPr>
            <a:lvl3pPr marL="1143000" indent="-228600">
              <a:defRPr sz="2400">
                <a:solidFill>
                  <a:schemeClr val="tx1"/>
                </a:solidFill>
                <a:latin typeface="Arial" panose="020B0604020202020204" pitchFamily="34" charset="0"/>
                <a:ea typeface="ヒラギノ角ゴ Pro W3" pitchFamily="36" charset="-128"/>
              </a:defRPr>
            </a:lvl3pPr>
            <a:lvl4pPr marL="1600200" indent="-228600">
              <a:defRPr sz="2400">
                <a:solidFill>
                  <a:schemeClr val="tx1"/>
                </a:solidFill>
                <a:latin typeface="Arial" panose="020B0604020202020204" pitchFamily="34" charset="0"/>
                <a:ea typeface="ヒラギノ角ゴ Pro W3" pitchFamily="36" charset="-128"/>
              </a:defRPr>
            </a:lvl4pPr>
            <a:lvl5pPr marL="2057400" indent="-228600">
              <a:defRPr sz="2400">
                <a:solidFill>
                  <a:schemeClr val="tx1"/>
                </a:solidFill>
                <a:latin typeface="Arial" panose="020B0604020202020204" pitchFamily="34" charset="0"/>
                <a:ea typeface="ヒラギノ角ゴ Pro W3" pitchFamily="36"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9pPr>
          </a:lstStyle>
          <a:p>
            <a:pPr eaLnBrk="0" fontAlgn="base" hangingPunct="0">
              <a:spcBef>
                <a:spcPct val="0"/>
              </a:spcBef>
              <a:spcAft>
                <a:spcPct val="0"/>
              </a:spcAft>
              <a:defRPr/>
            </a:pPr>
            <a:endParaRPr lang="en-US" altLang="en-US" sz="1100" dirty="0">
              <a:solidFill>
                <a:srgbClr val="005A8B"/>
              </a:solidFill>
            </a:endParaRPr>
          </a:p>
        </p:txBody>
      </p:sp>
    </p:spTree>
    <p:extLst>
      <p:ext uri="{BB962C8B-B14F-4D97-AF65-F5344CB8AC3E}">
        <p14:creationId xmlns:p14="http://schemas.microsoft.com/office/powerpoint/2010/main" val="37071244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p:titleStyle>
    <p:bodyStyle>
      <a:lvl1pPr marL="342900" indent="-342900" algn="l" rtl="0" eaLnBrk="0" fontAlgn="base" hangingPunct="0">
        <a:spcBef>
          <a:spcPct val="20000"/>
        </a:spcBef>
        <a:spcAft>
          <a:spcPct val="0"/>
        </a:spcAft>
        <a:buClr>
          <a:srgbClr val="005389"/>
        </a:buClr>
        <a:buFont typeface="Lucida Grande" pitchFamily="36" charset="0"/>
        <a:buChar char="▸"/>
        <a:defRPr sz="2000">
          <a:solidFill>
            <a:srgbClr val="005A8B"/>
          </a:solidFill>
          <a:latin typeface="+mn-lt"/>
          <a:ea typeface="+mn-ea"/>
          <a:cs typeface="+mn-cs"/>
        </a:defRPr>
      </a:lvl1pPr>
      <a:lvl2pPr marL="742950" indent="-285750" algn="l" rtl="0" eaLnBrk="0" fontAlgn="base" hangingPunct="0">
        <a:spcBef>
          <a:spcPct val="20000"/>
        </a:spcBef>
        <a:spcAft>
          <a:spcPct val="0"/>
        </a:spcAft>
        <a:buClr>
          <a:srgbClr val="005389"/>
        </a:buClr>
        <a:buFont typeface="Lucida Grande" pitchFamily="36" charset="0"/>
        <a:buChar char="▸"/>
        <a:defRPr>
          <a:solidFill>
            <a:srgbClr val="005A8B"/>
          </a:solidFill>
          <a:latin typeface="+mj-lt"/>
          <a:ea typeface="+mn-ea"/>
          <a:cs typeface="+mn-cs"/>
        </a:defRPr>
      </a:lvl2pPr>
      <a:lvl3pPr marL="1085850" indent="-228600" algn="l" rtl="0" eaLnBrk="0" fontAlgn="base" hangingPunct="0">
        <a:spcBef>
          <a:spcPct val="20000"/>
        </a:spcBef>
        <a:spcAft>
          <a:spcPct val="0"/>
        </a:spcAft>
        <a:buClr>
          <a:srgbClr val="005389"/>
        </a:buClr>
        <a:buSzPct val="75000"/>
        <a:buFont typeface="Lucida Grande" pitchFamily="36" charset="0"/>
        <a:buChar char="▸"/>
        <a:defRPr>
          <a:solidFill>
            <a:srgbClr val="005A8B"/>
          </a:solidFill>
          <a:latin typeface="+mn-lt"/>
          <a:ea typeface="+mn-ea"/>
          <a:cs typeface="+mn-cs"/>
        </a:defRPr>
      </a:lvl3pPr>
      <a:lvl4pPr marL="1428750" indent="-228600" algn="l" rtl="0" eaLnBrk="0" fontAlgn="base" hangingPunct="0">
        <a:spcBef>
          <a:spcPct val="20000"/>
        </a:spcBef>
        <a:spcAft>
          <a:spcPct val="0"/>
        </a:spcAft>
        <a:buClr>
          <a:srgbClr val="005389"/>
        </a:buClr>
        <a:buFont typeface="Lucida Grande" pitchFamily="36" charset="0"/>
        <a:buChar char="▸"/>
        <a:defRPr>
          <a:solidFill>
            <a:srgbClr val="005A8B"/>
          </a:solidFill>
          <a:latin typeface="+mn-lt"/>
          <a:ea typeface="+mn-ea"/>
          <a:cs typeface="+mn-cs"/>
        </a:defRPr>
      </a:lvl4pPr>
      <a:lvl5pPr marL="1771650" indent="-228600" algn="l" rtl="0" eaLnBrk="0" fontAlgn="base" hangingPunct="0">
        <a:spcBef>
          <a:spcPct val="20000"/>
        </a:spcBef>
        <a:spcAft>
          <a:spcPct val="0"/>
        </a:spcAft>
        <a:buClr>
          <a:srgbClr val="005389"/>
        </a:buClr>
        <a:buFont typeface="Lucida Grande" pitchFamily="36" charset="0"/>
        <a:buChar char="▸"/>
        <a:defRPr>
          <a:solidFill>
            <a:srgbClr val="005A8B"/>
          </a:solidFill>
          <a:latin typeface="+mj-lt"/>
          <a:ea typeface="+mn-ea"/>
          <a:cs typeface="+mn-cs"/>
        </a:defRPr>
      </a:lvl5pPr>
      <a:lvl6pPr marL="2228850" indent="-228600" algn="l" rtl="0" fontAlgn="base">
        <a:spcBef>
          <a:spcPct val="20000"/>
        </a:spcBef>
        <a:spcAft>
          <a:spcPct val="0"/>
        </a:spcAft>
        <a:buChar char="»"/>
        <a:defRPr sz="1100">
          <a:solidFill>
            <a:srgbClr val="005389"/>
          </a:solidFill>
          <a:latin typeface="+mj-lt"/>
          <a:ea typeface="+mn-ea"/>
          <a:cs typeface="+mn-cs"/>
        </a:defRPr>
      </a:lvl6pPr>
      <a:lvl7pPr marL="2686050" indent="-228600" algn="l" rtl="0" fontAlgn="base">
        <a:spcBef>
          <a:spcPct val="20000"/>
        </a:spcBef>
        <a:spcAft>
          <a:spcPct val="0"/>
        </a:spcAft>
        <a:buChar char="»"/>
        <a:defRPr sz="1100">
          <a:solidFill>
            <a:srgbClr val="005389"/>
          </a:solidFill>
          <a:latin typeface="+mj-lt"/>
          <a:ea typeface="+mn-ea"/>
          <a:cs typeface="+mn-cs"/>
        </a:defRPr>
      </a:lvl7pPr>
      <a:lvl8pPr marL="3143250" indent="-228600" algn="l" rtl="0" fontAlgn="base">
        <a:spcBef>
          <a:spcPct val="20000"/>
        </a:spcBef>
        <a:spcAft>
          <a:spcPct val="0"/>
        </a:spcAft>
        <a:buChar char="»"/>
        <a:defRPr sz="1100">
          <a:solidFill>
            <a:srgbClr val="005389"/>
          </a:solidFill>
          <a:latin typeface="+mj-lt"/>
          <a:ea typeface="+mn-ea"/>
          <a:cs typeface="+mn-cs"/>
        </a:defRPr>
      </a:lvl8pPr>
      <a:lvl9pPr marL="3600450" indent="-228600" algn="l" rtl="0" fontAlgn="base">
        <a:spcBef>
          <a:spcPct val="20000"/>
        </a:spcBef>
        <a:spcAft>
          <a:spcPct val="0"/>
        </a:spcAft>
        <a:buChar char="»"/>
        <a:defRPr sz="1100">
          <a:solidFill>
            <a:srgbClr val="005389"/>
          </a:solidFill>
          <a:latin typeface="+mj-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9108" y="1365504"/>
            <a:ext cx="10464800" cy="1907667"/>
          </a:xfrm>
          <a:solidFill>
            <a:schemeClr val="accent5">
              <a:lumMod val="90000"/>
            </a:schemeClr>
          </a:solidFill>
        </p:spPr>
        <p:txBody>
          <a:bodyPr/>
          <a:lstStyle/>
          <a:p>
            <a:pPr algn="ctr"/>
            <a:r>
              <a:rPr lang="en-US" sz="4400" dirty="0">
                <a:latin typeface="Times New Roman" panose="02020603050405020304" pitchFamily="18" charset="0"/>
                <a:cs typeface="Times New Roman" panose="02020603050405020304" pitchFamily="18" charset="0"/>
              </a:rPr>
              <a:t>Town Hall </a:t>
            </a:r>
            <a:r>
              <a:rPr lang="en-US" sz="4400" dirty="0" smtClean="0">
                <a:latin typeface="Times New Roman" panose="02020603050405020304" pitchFamily="18" charset="0"/>
                <a:cs typeface="Times New Roman" panose="02020603050405020304" pitchFamily="18" charset="0"/>
              </a:rPr>
              <a:t>Meeting</a:t>
            </a:r>
            <a:br>
              <a:rPr lang="en-US" sz="4400" dirty="0" smtClean="0">
                <a:latin typeface="Times New Roman" panose="02020603050405020304" pitchFamily="18" charset="0"/>
                <a:cs typeface="Times New Roman" panose="02020603050405020304" pitchFamily="18" charset="0"/>
              </a:rPr>
            </a:br>
            <a:endParaRPr lang="en-US" sz="4400" dirty="0">
              <a:latin typeface="Times New Roman" panose="02020603050405020304" pitchFamily="18" charset="0"/>
              <a:cs typeface="Times New Roman" panose="02020603050405020304" pitchFamily="18" charset="0"/>
            </a:endParaRPr>
          </a:p>
        </p:txBody>
      </p:sp>
      <p:sp>
        <p:nvSpPr>
          <p:cNvPr id="4" name="TextBox 2"/>
          <p:cNvSpPr txBox="1">
            <a:spLocks noChangeArrowheads="1"/>
          </p:cNvSpPr>
          <p:nvPr/>
        </p:nvSpPr>
        <p:spPr bwMode="auto">
          <a:xfrm>
            <a:off x="3828780" y="3654838"/>
            <a:ext cx="4572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5389"/>
              </a:buClr>
              <a:buFont typeface="Lucida Grande" pitchFamily="36" charset="0"/>
              <a:buChar char="▸"/>
              <a:defRPr sz="2000">
                <a:solidFill>
                  <a:srgbClr val="005A8B"/>
                </a:solidFill>
                <a:latin typeface="Arial" panose="020B0604020202020204" pitchFamily="34" charset="0"/>
                <a:ea typeface="ヒラギノ角ゴ Pro W3" pitchFamily="36" charset="-128"/>
              </a:defRPr>
            </a:lvl1pPr>
            <a:lvl2pPr marL="742950" indent="-285750">
              <a:spcBef>
                <a:spcPct val="20000"/>
              </a:spcBef>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2pPr>
            <a:lvl3pPr marL="1143000" indent="-228600">
              <a:spcBef>
                <a:spcPct val="20000"/>
              </a:spcBef>
              <a:buClr>
                <a:srgbClr val="005389"/>
              </a:buClr>
              <a:buSzPct val="75000"/>
              <a:buFont typeface="Lucida Grande" pitchFamily="36" charset="0"/>
              <a:buChar char="▸"/>
              <a:defRPr>
                <a:solidFill>
                  <a:srgbClr val="005A8B"/>
                </a:solidFill>
                <a:latin typeface="Arial" panose="020B0604020202020204" pitchFamily="34" charset="0"/>
                <a:ea typeface="ヒラギノ角ゴ Pro W3" pitchFamily="36" charset="-128"/>
              </a:defRPr>
            </a:lvl3pPr>
            <a:lvl4pPr marL="1600200" indent="-228600">
              <a:spcBef>
                <a:spcPct val="20000"/>
              </a:spcBef>
              <a:buClr>
                <a:srgbClr val="005389"/>
              </a:buClr>
              <a:buFont typeface="Lucida Grande" pitchFamily="36" charset="0"/>
              <a:buChar char="▸"/>
              <a:defRPr>
                <a:solidFill>
                  <a:srgbClr val="005A8B"/>
                </a:solidFill>
                <a:latin typeface="Arial" panose="020B0604020202020204" pitchFamily="34" charset="0"/>
                <a:ea typeface="ヒラギノ角ゴ Pro W3" pitchFamily="36" charset="-128"/>
              </a:defRPr>
            </a:lvl4pPr>
            <a:lvl5pPr marL="2057400" indent="-228600">
              <a:spcBef>
                <a:spcPct val="20000"/>
              </a:spcBef>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5pPr>
            <a:lvl6pPr marL="2514600" indent="-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6pPr>
            <a:lvl7pPr marL="2971800" indent="-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7pPr>
            <a:lvl8pPr marL="3429000" indent="-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8pPr>
            <a:lvl9pPr marL="3886200" indent="-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9pPr>
          </a:lstStyle>
          <a:p>
            <a:pPr algn="ctr">
              <a:spcBef>
                <a:spcPct val="0"/>
              </a:spcBef>
              <a:buClrTx/>
              <a:buFontTx/>
              <a:buNone/>
            </a:pPr>
            <a:r>
              <a:rPr lang="en-US" altLang="en-US" sz="2800" dirty="0">
                <a:solidFill>
                  <a:schemeClr val="tx1"/>
                </a:solidFill>
                <a:latin typeface="Times New Roman" panose="02020603050405020304" pitchFamily="18" charset="0"/>
                <a:cs typeface="Times New Roman" panose="02020603050405020304" pitchFamily="18" charset="0"/>
              </a:rPr>
              <a:t/>
            </a:r>
            <a:br>
              <a:rPr lang="en-US" altLang="en-US" sz="2800" dirty="0">
                <a:solidFill>
                  <a:schemeClr val="tx1"/>
                </a:solidFill>
                <a:latin typeface="Times New Roman" panose="02020603050405020304" pitchFamily="18" charset="0"/>
                <a:cs typeface="Times New Roman" panose="02020603050405020304" pitchFamily="18" charset="0"/>
              </a:rPr>
            </a:br>
            <a:r>
              <a:rPr lang="en-US" altLang="en-US" sz="2800" i="1" dirty="0" smtClean="0">
                <a:solidFill>
                  <a:schemeClr val="tx1"/>
                </a:solidFill>
                <a:latin typeface="Times New Roman" panose="02020603050405020304" pitchFamily="18" charset="0"/>
                <a:cs typeface="Times New Roman" panose="02020603050405020304" pitchFamily="18" charset="0"/>
              </a:rPr>
              <a:t>October 12, </a:t>
            </a:r>
            <a:r>
              <a:rPr lang="en-US" altLang="en-US" sz="2800" i="1" dirty="0">
                <a:solidFill>
                  <a:schemeClr val="tx1"/>
                </a:solidFill>
                <a:latin typeface="Times New Roman" panose="02020603050405020304" pitchFamily="18" charset="0"/>
                <a:cs typeface="Times New Roman" panose="02020603050405020304" pitchFamily="18" charset="0"/>
              </a:rPr>
              <a:t>2017</a:t>
            </a:r>
          </a:p>
        </p:txBody>
      </p:sp>
      <p:sp>
        <p:nvSpPr>
          <p:cNvPr id="5" name="TextBox 4"/>
          <p:cNvSpPr txBox="1"/>
          <p:nvPr/>
        </p:nvSpPr>
        <p:spPr>
          <a:xfrm>
            <a:off x="804351" y="5123935"/>
            <a:ext cx="9369379" cy="1200329"/>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Presented by:  	Barry Mills, Interim Chancellor</a:t>
            </a:r>
          </a:p>
          <a:p>
            <a:r>
              <a:rPr lang="en-US" dirty="0" smtClean="0">
                <a:latin typeface="Times New Roman" panose="02020603050405020304" pitchFamily="18" charset="0"/>
                <a:cs typeface="Times New Roman" panose="02020603050405020304" pitchFamily="18" charset="0"/>
              </a:rPr>
              <a:t>		Kathleen Kirleis, Vice Chancellor for Administration and Finance</a:t>
            </a:r>
          </a:p>
          <a:p>
            <a:r>
              <a:rPr lang="en-US" dirty="0" smtClean="0">
                <a:latin typeface="Times New Roman" panose="02020603050405020304" pitchFamily="18" charset="0"/>
                <a:cs typeface="Times New Roman" panose="02020603050405020304" pitchFamily="18" charset="0"/>
              </a:rPr>
              <a:t>		Emily McDermott, Interim Provost and Vice-Chancellor of Academic Affairs</a:t>
            </a:r>
          </a:p>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451637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943076237"/>
              </p:ext>
            </p:extLst>
          </p:nvPr>
        </p:nvGraphicFramePr>
        <p:xfrm>
          <a:off x="1330036" y="2419926"/>
          <a:ext cx="8829964" cy="3779520"/>
        </p:xfrm>
        <a:graphic>
          <a:graphicData uri="http://schemas.openxmlformats.org/drawingml/2006/table">
            <a:tbl>
              <a:tblPr firstRow="1" bandRow="1">
                <a:tableStyleId>{073A0DAA-6AF3-43AB-8588-CEC1D06C72B9}</a:tableStyleId>
              </a:tblPr>
              <a:tblGrid>
                <a:gridCol w="6616506">
                  <a:extLst>
                    <a:ext uri="{9D8B030D-6E8A-4147-A177-3AD203B41FA5}">
                      <a16:colId xmlns="" xmlns:a16="http://schemas.microsoft.com/office/drawing/2014/main" val="20000"/>
                    </a:ext>
                  </a:extLst>
                </a:gridCol>
                <a:gridCol w="2213458">
                  <a:extLst>
                    <a:ext uri="{9D8B030D-6E8A-4147-A177-3AD203B41FA5}">
                      <a16:colId xmlns="" xmlns:a16="http://schemas.microsoft.com/office/drawing/2014/main" val="20001"/>
                    </a:ext>
                  </a:extLst>
                </a:gridCol>
              </a:tblGrid>
              <a:tr h="550224">
                <a:tc>
                  <a:txBody>
                    <a:bodyPr/>
                    <a:lstStyle/>
                    <a:p>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FY18</a:t>
                      </a:r>
                    </a:p>
                    <a:p>
                      <a:pPr algn="ctr"/>
                      <a:r>
                        <a:rPr lang="en-US" sz="1400" b="0" i="1" dirty="0" smtClean="0">
                          <a:latin typeface="Times New Roman" panose="02020603050405020304" pitchFamily="18" charset="0"/>
                          <a:cs typeface="Times New Roman" panose="02020603050405020304" pitchFamily="18" charset="0"/>
                        </a:rPr>
                        <a:t>(in $ millions)</a:t>
                      </a:r>
                      <a:endParaRPr lang="en-US" sz="1400" b="0" i="1"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0"/>
                  </a:ext>
                </a:extLst>
              </a:tr>
              <a:tr h="366815">
                <a:tc>
                  <a:txBody>
                    <a:bodyPr/>
                    <a:lstStyle/>
                    <a:p>
                      <a:r>
                        <a:rPr lang="en-US" sz="2000" dirty="0" smtClean="0">
                          <a:latin typeface="Times New Roman" panose="02020603050405020304" pitchFamily="18" charset="0"/>
                          <a:cs typeface="Times New Roman" panose="02020603050405020304" pitchFamily="18" charset="0"/>
                        </a:rPr>
                        <a:t>Deficit</a:t>
                      </a:r>
                      <a:endParaRPr lang="en-US" sz="2000" dirty="0">
                        <a:latin typeface="Times New Roman" panose="02020603050405020304" pitchFamily="18" charset="0"/>
                        <a:cs typeface="Times New Roman" panose="02020603050405020304" pitchFamily="18" charset="0"/>
                      </a:endParaRPr>
                    </a:p>
                  </a:txBody>
                  <a:tcPr/>
                </a:tc>
                <a:tc>
                  <a:txBody>
                    <a:bodyPr/>
                    <a:lstStyle/>
                    <a:p>
                      <a:pPr algn="r"/>
                      <a:r>
                        <a:rPr lang="en-US" sz="2000" dirty="0" smtClean="0">
                          <a:latin typeface="Times New Roman" panose="02020603050405020304" pitchFamily="18" charset="0"/>
                          <a:cs typeface="Times New Roman" panose="02020603050405020304" pitchFamily="18" charset="0"/>
                        </a:rPr>
                        <a:t>(29.1)</a:t>
                      </a:r>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1"/>
                  </a:ext>
                </a:extLst>
              </a:tr>
              <a:tr h="366815">
                <a:tc>
                  <a:txBody>
                    <a:bodyPr/>
                    <a:lstStyle/>
                    <a:p>
                      <a:r>
                        <a:rPr lang="en-US" sz="2000" dirty="0" smtClean="0">
                          <a:latin typeface="Times New Roman" panose="02020603050405020304" pitchFamily="18" charset="0"/>
                          <a:cs typeface="Times New Roman" panose="02020603050405020304" pitchFamily="18" charset="0"/>
                        </a:rPr>
                        <a:t>Plus: </a:t>
                      </a:r>
                      <a:r>
                        <a:rPr lang="en-US" sz="2000" baseline="0" dirty="0" smtClean="0">
                          <a:latin typeface="Times New Roman" panose="02020603050405020304" pitchFamily="18" charset="0"/>
                          <a:cs typeface="Times New Roman" panose="02020603050405020304" pitchFamily="18" charset="0"/>
                        </a:rPr>
                        <a:t>  Increased state appropriation for fringe benefits</a:t>
                      </a:r>
                      <a:endParaRPr lang="en-US" sz="2000" dirty="0">
                        <a:latin typeface="Times New Roman" panose="02020603050405020304" pitchFamily="18" charset="0"/>
                        <a:cs typeface="Times New Roman" panose="02020603050405020304" pitchFamily="18" charset="0"/>
                      </a:endParaRPr>
                    </a:p>
                  </a:txBody>
                  <a:tcPr/>
                </a:tc>
                <a:tc>
                  <a:txBody>
                    <a:bodyPr/>
                    <a:lstStyle/>
                    <a:p>
                      <a:pPr algn="r"/>
                      <a:r>
                        <a:rPr lang="en-US" sz="2000" dirty="0" smtClean="0">
                          <a:latin typeface="Times New Roman" panose="02020603050405020304" pitchFamily="18" charset="0"/>
                          <a:cs typeface="Times New Roman" panose="02020603050405020304" pitchFamily="18" charset="0"/>
                        </a:rPr>
                        <a:t>1.2</a:t>
                      </a:r>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2"/>
                  </a:ext>
                </a:extLst>
              </a:tr>
              <a:tr h="366815">
                <a:tc>
                  <a:txBody>
                    <a:bodyPr/>
                    <a:lstStyle/>
                    <a:p>
                      <a:r>
                        <a:rPr lang="en-US" sz="2000" baseline="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Additional</a:t>
                      </a:r>
                      <a:r>
                        <a:rPr lang="en-US" sz="2000" baseline="0" dirty="0" smtClean="0">
                          <a:latin typeface="Times New Roman" panose="02020603050405020304" pitchFamily="18" charset="0"/>
                          <a:cs typeface="Times New Roman" panose="02020603050405020304" pitchFamily="18" charset="0"/>
                        </a:rPr>
                        <a:t> tuition and fees revenue</a:t>
                      </a:r>
                      <a:endParaRPr lang="en-US" sz="2000" dirty="0">
                        <a:latin typeface="Times New Roman" panose="02020603050405020304" pitchFamily="18" charset="0"/>
                        <a:cs typeface="Times New Roman" panose="02020603050405020304" pitchFamily="18" charset="0"/>
                      </a:endParaRPr>
                    </a:p>
                  </a:txBody>
                  <a:tcPr/>
                </a:tc>
                <a:tc>
                  <a:txBody>
                    <a:bodyPr/>
                    <a:lstStyle/>
                    <a:p>
                      <a:pPr algn="r"/>
                      <a:r>
                        <a:rPr lang="en-US" sz="2000" dirty="0" smtClean="0">
                          <a:latin typeface="Times New Roman" panose="02020603050405020304" pitchFamily="18" charset="0"/>
                          <a:cs typeface="Times New Roman" panose="02020603050405020304" pitchFamily="18" charset="0"/>
                        </a:rPr>
                        <a:t>.4</a:t>
                      </a:r>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3"/>
                  </a:ext>
                </a:extLst>
              </a:tr>
              <a:tr h="366815">
                <a:tc>
                  <a:txBody>
                    <a:bodyPr/>
                    <a:lstStyle/>
                    <a:p>
                      <a:r>
                        <a:rPr lang="en-US" sz="2000" baseline="0" dirty="0" smtClean="0">
                          <a:latin typeface="Times New Roman" panose="02020603050405020304" pitchFamily="18" charset="0"/>
                          <a:cs typeface="Times New Roman" panose="02020603050405020304" pitchFamily="18" charset="0"/>
                        </a:rPr>
                        <a:t>           Miscellaneous increased revenue</a:t>
                      </a:r>
                      <a:endParaRPr lang="en-US" sz="2000" dirty="0">
                        <a:latin typeface="Times New Roman" panose="02020603050405020304" pitchFamily="18" charset="0"/>
                        <a:cs typeface="Times New Roman" panose="02020603050405020304" pitchFamily="18" charset="0"/>
                      </a:endParaRPr>
                    </a:p>
                  </a:txBody>
                  <a:tcPr/>
                </a:tc>
                <a:tc>
                  <a:txBody>
                    <a:bodyPr/>
                    <a:lstStyle/>
                    <a:p>
                      <a:pPr algn="r"/>
                      <a:r>
                        <a:rPr lang="en-US" sz="2000" u="none" dirty="0" smtClean="0">
                          <a:latin typeface="Times New Roman" panose="02020603050405020304" pitchFamily="18" charset="0"/>
                          <a:cs typeface="Times New Roman" panose="02020603050405020304" pitchFamily="18" charset="0"/>
                        </a:rPr>
                        <a:t>.2</a:t>
                      </a:r>
                    </a:p>
                  </a:txBody>
                  <a:tcPr/>
                </a:tc>
                <a:extLst>
                  <a:ext uri="{0D108BD9-81ED-4DB2-BD59-A6C34878D82A}">
                    <a16:rowId xmlns="" xmlns:a16="http://schemas.microsoft.com/office/drawing/2014/main" val="10005"/>
                  </a:ext>
                </a:extLst>
              </a:tr>
              <a:tr h="366815">
                <a:tc>
                  <a:txBody>
                    <a:bodyPr/>
                    <a:lstStyle/>
                    <a:p>
                      <a:r>
                        <a:rPr lang="en-US" sz="2000" dirty="0" smtClean="0">
                          <a:latin typeface="Times New Roman" panose="02020603050405020304" pitchFamily="18" charset="0"/>
                          <a:cs typeface="Times New Roman" panose="02020603050405020304" pitchFamily="18" charset="0"/>
                        </a:rPr>
                        <a:t>Less:</a:t>
                      </a:r>
                      <a:r>
                        <a:rPr lang="en-US" sz="2000" baseline="0" dirty="0" smtClean="0">
                          <a:latin typeface="Times New Roman" panose="02020603050405020304" pitchFamily="18" charset="0"/>
                          <a:cs typeface="Times New Roman" panose="02020603050405020304" pitchFamily="18" charset="0"/>
                        </a:rPr>
                        <a:t>   Payroll and fringe benefits</a:t>
                      </a:r>
                      <a:endParaRPr lang="en-US" sz="2000" dirty="0">
                        <a:latin typeface="Times New Roman" panose="02020603050405020304" pitchFamily="18" charset="0"/>
                        <a:cs typeface="Times New Roman" panose="02020603050405020304" pitchFamily="18" charset="0"/>
                      </a:endParaRPr>
                    </a:p>
                  </a:txBody>
                  <a:tcPr/>
                </a:tc>
                <a:tc>
                  <a:txBody>
                    <a:bodyPr/>
                    <a:lstStyle/>
                    <a:p>
                      <a:pPr algn="r"/>
                      <a:r>
                        <a:rPr lang="en-US" sz="2000" dirty="0" smtClean="0">
                          <a:latin typeface="Times New Roman" panose="02020603050405020304" pitchFamily="18" charset="0"/>
                          <a:cs typeface="Times New Roman" panose="02020603050405020304" pitchFamily="18" charset="0"/>
                        </a:rPr>
                        <a:t>3.5</a:t>
                      </a:r>
                    </a:p>
                  </a:txBody>
                  <a:tcPr/>
                </a:tc>
                <a:extLst>
                  <a:ext uri="{0D108BD9-81ED-4DB2-BD59-A6C34878D82A}">
                    <a16:rowId xmlns="" xmlns:a16="http://schemas.microsoft.com/office/drawing/2014/main" val="2700717495"/>
                  </a:ext>
                </a:extLst>
              </a:tr>
              <a:tr h="366815">
                <a:tc>
                  <a:txBody>
                    <a:bodyPr/>
                    <a:lstStyle/>
                    <a:p>
                      <a:r>
                        <a:rPr lang="en-US" sz="2000" b="0" dirty="0" smtClean="0">
                          <a:latin typeface="Times New Roman" panose="02020603050405020304" pitchFamily="18" charset="0"/>
                          <a:cs typeface="Times New Roman" panose="02020603050405020304" pitchFamily="18" charset="0"/>
                        </a:rPr>
                        <a:t>            Non-personnel</a:t>
                      </a:r>
                      <a:r>
                        <a:rPr lang="en-US" sz="2000" b="0" baseline="0" dirty="0" smtClean="0">
                          <a:latin typeface="Times New Roman" panose="02020603050405020304" pitchFamily="18" charset="0"/>
                          <a:cs typeface="Times New Roman" panose="02020603050405020304" pitchFamily="18" charset="0"/>
                        </a:rPr>
                        <a:t> cuts that would carry over to FY18</a:t>
                      </a:r>
                      <a:endParaRPr lang="en-US" sz="2000" b="0" dirty="0">
                        <a:latin typeface="Times New Roman" panose="02020603050405020304" pitchFamily="18" charset="0"/>
                        <a:cs typeface="Times New Roman" panose="02020603050405020304" pitchFamily="18" charset="0"/>
                      </a:endParaRPr>
                    </a:p>
                  </a:txBody>
                  <a:tcPr/>
                </a:tc>
                <a:tc>
                  <a:txBody>
                    <a:bodyPr/>
                    <a:lstStyle/>
                    <a:p>
                      <a:pPr algn="r"/>
                      <a:r>
                        <a:rPr lang="en-US" sz="2000" b="1" baseline="0" dirty="0" smtClean="0">
                          <a:solidFill>
                            <a:srgbClr val="FF0000"/>
                          </a:solidFill>
                          <a:latin typeface="Times New Roman" panose="02020603050405020304" pitchFamily="18" charset="0"/>
                          <a:cs typeface="Times New Roman" panose="02020603050405020304" pitchFamily="18" charset="0"/>
                        </a:rPr>
                        <a:t>                </a:t>
                      </a:r>
                      <a:r>
                        <a:rPr lang="en-US" sz="2000" b="0" baseline="0" dirty="0" smtClean="0">
                          <a:solidFill>
                            <a:schemeClr val="tx1"/>
                          </a:solidFill>
                          <a:latin typeface="Times New Roman" panose="02020603050405020304" pitchFamily="18" charset="0"/>
                          <a:cs typeface="Times New Roman" panose="02020603050405020304" pitchFamily="18" charset="0"/>
                        </a:rPr>
                        <a:t>4.5</a:t>
                      </a:r>
                      <a:endParaRPr lang="en-US" sz="2000" b="1"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847083683"/>
                  </a:ext>
                </a:extLst>
              </a:tr>
              <a:tr h="366815">
                <a:tc>
                  <a:txBody>
                    <a:bodyPr/>
                    <a:lstStyle/>
                    <a:p>
                      <a:r>
                        <a:rPr lang="en-US" sz="2000" b="0" dirty="0" smtClean="0">
                          <a:latin typeface="Times New Roman" panose="02020603050405020304" pitchFamily="18" charset="0"/>
                          <a:cs typeface="Times New Roman" panose="02020603050405020304" pitchFamily="18" charset="0"/>
                        </a:rPr>
                        <a:t>            Depreciation and interest expense</a:t>
                      </a:r>
                      <a:r>
                        <a:rPr lang="en-US" sz="2000" b="0" baseline="0" dirty="0" smtClean="0">
                          <a:latin typeface="Times New Roman" panose="02020603050405020304" pitchFamily="18" charset="0"/>
                          <a:cs typeface="Times New Roman" panose="02020603050405020304" pitchFamily="18" charset="0"/>
                        </a:rPr>
                        <a:t> update</a:t>
                      </a:r>
                      <a:endParaRPr lang="en-US" sz="2000" b="0" dirty="0">
                        <a:latin typeface="Times New Roman" panose="02020603050405020304" pitchFamily="18" charset="0"/>
                        <a:cs typeface="Times New Roman" panose="02020603050405020304" pitchFamily="18" charset="0"/>
                      </a:endParaRPr>
                    </a:p>
                  </a:txBody>
                  <a:tcPr/>
                </a:tc>
                <a:tc>
                  <a:txBody>
                    <a:bodyPr/>
                    <a:lstStyle/>
                    <a:p>
                      <a:pPr algn="r"/>
                      <a:r>
                        <a:rPr lang="en-US" sz="2000" b="0" dirty="0" smtClean="0">
                          <a:solidFill>
                            <a:schemeClr val="tx1"/>
                          </a:solidFill>
                          <a:latin typeface="Times New Roman" panose="02020603050405020304" pitchFamily="18" charset="0"/>
                          <a:cs typeface="Times New Roman" panose="02020603050405020304" pitchFamily="18" charset="0"/>
                        </a:rPr>
                        <a:t>                .8 </a:t>
                      </a:r>
                      <a:endParaRPr lang="en-US" sz="2000" b="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6"/>
                  </a:ext>
                </a:extLst>
              </a:tr>
              <a:tr h="366815">
                <a:tc>
                  <a:txBody>
                    <a:bodyPr/>
                    <a:lstStyle/>
                    <a:p>
                      <a:r>
                        <a:rPr lang="en-US" sz="2000" b="0" dirty="0" smtClean="0">
                          <a:latin typeface="Times New Roman" panose="02020603050405020304" pitchFamily="18" charset="0"/>
                          <a:cs typeface="Times New Roman" panose="02020603050405020304" pitchFamily="18" charset="0"/>
                        </a:rPr>
                        <a:t>Deficit</a:t>
                      </a:r>
                      <a:endParaRPr lang="en-US" sz="2000" b="0" dirty="0">
                        <a:latin typeface="Times New Roman" panose="02020603050405020304" pitchFamily="18" charset="0"/>
                        <a:cs typeface="Times New Roman" panose="02020603050405020304" pitchFamily="18" charset="0"/>
                      </a:endParaRPr>
                    </a:p>
                  </a:txBody>
                  <a:tcPr/>
                </a:tc>
                <a:tc>
                  <a:txBody>
                    <a:bodyPr/>
                    <a:lstStyle/>
                    <a:p>
                      <a:pPr algn="r"/>
                      <a:r>
                        <a:rPr lang="en-US" sz="2000" b="1" dirty="0" smtClean="0">
                          <a:solidFill>
                            <a:schemeClr val="tx1"/>
                          </a:solidFill>
                          <a:latin typeface="Times New Roman" panose="02020603050405020304" pitchFamily="18" charset="0"/>
                          <a:cs typeface="Times New Roman" panose="02020603050405020304" pitchFamily="18" charset="0"/>
                        </a:rPr>
                        <a:t>(18.5)</a:t>
                      </a:r>
                      <a:endParaRPr lang="en-US" sz="2000" b="1"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7"/>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282343012"/>
              </p:ext>
            </p:extLst>
          </p:nvPr>
        </p:nvGraphicFramePr>
        <p:xfrm>
          <a:off x="1210733" y="1309251"/>
          <a:ext cx="8949267" cy="822960"/>
        </p:xfrm>
        <a:graphic>
          <a:graphicData uri="http://schemas.openxmlformats.org/drawingml/2006/table">
            <a:tbl>
              <a:tblPr firstRow="1" bandRow="1">
                <a:tableStyleId>{5C22544A-7EE6-4342-B048-85BDC9FD1C3A}</a:tableStyleId>
              </a:tblPr>
              <a:tblGrid>
                <a:gridCol w="8949267">
                  <a:extLst>
                    <a:ext uri="{9D8B030D-6E8A-4147-A177-3AD203B41FA5}">
                      <a16:colId xmlns="" xmlns:a16="http://schemas.microsoft.com/office/drawing/2014/main" val="1185777552"/>
                    </a:ext>
                  </a:extLst>
                </a:gridCol>
              </a:tblGrid>
              <a:tr h="450426">
                <a:tc>
                  <a:txBody>
                    <a:bodyPr/>
                    <a:lstStyle/>
                    <a:p>
                      <a:r>
                        <a:rPr lang="en-US" sz="2400" b="0" dirty="0" smtClean="0">
                          <a:solidFill>
                            <a:schemeClr val="tx1">
                              <a:lumMod val="75000"/>
                            </a:schemeClr>
                          </a:solidFill>
                          <a:latin typeface="Times New Roman" panose="02020603050405020304" pitchFamily="18" charset="0"/>
                          <a:cs typeface="Times New Roman" panose="02020603050405020304" pitchFamily="18" charset="0"/>
                        </a:rPr>
                        <a:t>As</a:t>
                      </a:r>
                      <a:r>
                        <a:rPr lang="en-US" sz="2400" b="0" baseline="0" dirty="0" smtClean="0">
                          <a:solidFill>
                            <a:schemeClr val="tx1">
                              <a:lumMod val="75000"/>
                            </a:schemeClr>
                          </a:solidFill>
                          <a:latin typeface="Times New Roman" panose="02020603050405020304" pitchFamily="18" charset="0"/>
                          <a:cs typeface="Times New Roman" panose="02020603050405020304" pitchFamily="18" charset="0"/>
                        </a:rPr>
                        <a:t> FY17 activity was completed, model assumptions were updated based on work completed to date.</a:t>
                      </a:r>
                      <a:endParaRPr lang="en-US" sz="2400" b="0" dirty="0">
                        <a:solidFill>
                          <a:schemeClr val="tx1">
                            <a:lumMod val="75000"/>
                          </a:schemeClr>
                        </a:solidFill>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 xmlns:a16="http://schemas.microsoft.com/office/drawing/2014/main" val="3010218627"/>
                  </a:ext>
                </a:extLst>
              </a:tr>
            </a:tbl>
          </a:graphicData>
        </a:graphic>
      </p:graphicFrame>
      <p:sp>
        <p:nvSpPr>
          <p:cNvPr id="6" name="Title 1"/>
          <p:cNvSpPr txBox="1">
            <a:spLocks/>
          </p:cNvSpPr>
          <p:nvPr/>
        </p:nvSpPr>
        <p:spPr bwMode="auto">
          <a:xfrm>
            <a:off x="815324" y="298455"/>
            <a:ext cx="10767076" cy="585216"/>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kern="0" dirty="0" smtClean="0">
                <a:latin typeface="Times New Roman" panose="02020603050405020304" pitchFamily="18" charset="0"/>
                <a:cs typeface="Times New Roman" panose="02020603050405020304" pitchFamily="18" charset="0"/>
              </a:rPr>
              <a:t>Deficit Change to $18M</a:t>
            </a:r>
            <a:endParaRPr lang="en-US"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330367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1413161" y="1197483"/>
            <a:ext cx="8922325" cy="5029200"/>
          </a:xfrm>
        </p:spPr>
        <p:txBody>
          <a:bodyPr/>
          <a:lstStyle/>
          <a:p>
            <a:r>
              <a:rPr lang="en-US" altLang="en-US" sz="2400" dirty="0" smtClean="0">
                <a:latin typeface="Times New Roman" panose="02020603050405020304" pitchFamily="18" charset="0"/>
                <a:cs typeface="Times New Roman" panose="02020603050405020304" pitchFamily="18" charset="0"/>
              </a:rPr>
              <a:t>The UMass system has given us a target of getting to a $5M deficit.  </a:t>
            </a:r>
          </a:p>
          <a:p>
            <a:r>
              <a:rPr lang="en-US" altLang="en-US" sz="2400" dirty="0" smtClean="0">
                <a:latin typeface="Times New Roman" panose="02020603050405020304" pitchFamily="18" charset="0"/>
                <a:cs typeface="Times New Roman" panose="02020603050405020304" pitchFamily="18" charset="0"/>
              </a:rPr>
              <a:t>Over the last few months, conversations with leadership, both academic and administrative, have taken place.</a:t>
            </a:r>
          </a:p>
          <a:p>
            <a:r>
              <a:rPr lang="en-US" altLang="en-US" sz="2400" dirty="0" smtClean="0">
                <a:latin typeface="Times New Roman" panose="02020603050405020304" pitchFamily="18" charset="0"/>
                <a:cs typeface="Times New Roman" panose="02020603050405020304" pitchFamily="18" charset="0"/>
              </a:rPr>
              <a:t>What was looked at and talked about was trying to understand, as a guide rather than a mandate, what it would look like in different areas of the university if there was:</a:t>
            </a:r>
          </a:p>
          <a:p>
            <a:pPr lvl="1">
              <a:buFont typeface="Arial" panose="020B0604020202020204" pitchFamily="34" charset="0"/>
              <a:buChar char="•"/>
            </a:pPr>
            <a:r>
              <a:rPr lang="en-US" altLang="en-US" sz="2000" dirty="0" smtClean="0">
                <a:latin typeface="Times New Roman" panose="02020603050405020304" pitchFamily="18" charset="0"/>
                <a:cs typeface="Times New Roman" panose="02020603050405020304" pitchFamily="18" charset="0"/>
              </a:rPr>
              <a:t>A 10% reduction in personnel costs based off of FY17 committed</a:t>
            </a:r>
          </a:p>
          <a:p>
            <a:pPr lvl="1">
              <a:buFont typeface="Arial" panose="020B0604020202020204" pitchFamily="34" charset="0"/>
              <a:buChar char="•"/>
            </a:pPr>
            <a:r>
              <a:rPr lang="en-US" altLang="en-US" sz="2000" dirty="0" smtClean="0">
                <a:latin typeface="Times New Roman" panose="02020603050405020304" pitchFamily="18" charset="0"/>
                <a:cs typeface="Times New Roman" panose="02020603050405020304" pitchFamily="18" charset="0"/>
              </a:rPr>
              <a:t>A 10% reduction in non-personnel costs based off of FY16 </a:t>
            </a:r>
            <a:r>
              <a:rPr lang="en-US" altLang="en-US" sz="2000" dirty="0" smtClean="0">
                <a:latin typeface="Times New Roman" panose="02020603050405020304" pitchFamily="18" charset="0"/>
                <a:cs typeface="Times New Roman" panose="02020603050405020304" pitchFamily="18" charset="0"/>
              </a:rPr>
              <a:t>actuals.</a:t>
            </a:r>
            <a:endParaRPr lang="en-US" altLang="en-US" sz="2000" dirty="0" smtClean="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Planning focused on maintaining the integrity of the university’s academic program. </a:t>
            </a:r>
          </a:p>
          <a:p>
            <a:r>
              <a:rPr lang="en-US" altLang="en-US" sz="2400" dirty="0" smtClean="0">
                <a:latin typeface="Times New Roman" panose="02020603050405020304" pitchFamily="18" charset="0"/>
                <a:cs typeface="Times New Roman" panose="02020603050405020304" pitchFamily="18" charset="0"/>
              </a:rPr>
              <a:t>Proposed plans were reviewed for alignment with available resources and campus priorities.</a:t>
            </a:r>
          </a:p>
        </p:txBody>
      </p:sp>
      <p:sp>
        <p:nvSpPr>
          <p:cNvPr id="5" name="Title 1"/>
          <p:cNvSpPr txBox="1">
            <a:spLocks/>
          </p:cNvSpPr>
          <p:nvPr/>
        </p:nvSpPr>
        <p:spPr bwMode="auto">
          <a:xfrm>
            <a:off x="815324" y="298455"/>
            <a:ext cx="10767076" cy="585216"/>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kern="0" dirty="0" smtClean="0">
                <a:latin typeface="Times New Roman" panose="02020603050405020304" pitchFamily="18" charset="0"/>
                <a:cs typeface="Times New Roman" panose="02020603050405020304" pitchFamily="18" charset="0"/>
              </a:rPr>
              <a:t>FY18 Budget Planning Process – Steps Taken</a:t>
            </a:r>
            <a:endParaRPr lang="en-US"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077811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1444286" y="1599266"/>
            <a:ext cx="8461710" cy="5029200"/>
          </a:xfrm>
        </p:spPr>
        <p:txBody>
          <a:bodyPr/>
          <a:lstStyle/>
          <a:p>
            <a:pPr marL="0" indent="0">
              <a:buNone/>
            </a:pPr>
            <a:r>
              <a:rPr lang="en-US" altLang="en-US" sz="2400" dirty="0" smtClean="0">
                <a:latin typeface="Times New Roman" panose="02020603050405020304" pitchFamily="18" charset="0"/>
                <a:cs typeface="Times New Roman" panose="02020603050405020304" pitchFamily="18" charset="0"/>
              </a:rPr>
              <a:t>The FY18 budget also includes the following new costs: </a:t>
            </a:r>
          </a:p>
          <a:p>
            <a:pPr>
              <a:buFont typeface="Arial" panose="020B0604020202020204" pitchFamily="34" charset="0"/>
              <a:buChar char="•"/>
            </a:pPr>
            <a:endParaRPr lang="en-US" altLang="en-US" sz="1800" dirty="0" smtClean="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Residence Halls/24-7 operations – $1,844K</a:t>
            </a:r>
          </a:p>
          <a:p>
            <a:pPr marL="0" indent="0">
              <a:buNone/>
            </a:pPr>
            <a:endParaRPr lang="en-US" altLang="en-US" sz="1800" dirty="0" smtClean="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Collective bargaining parameters – $540K</a:t>
            </a:r>
          </a:p>
          <a:p>
            <a:pPr marL="0" indent="0">
              <a:buNone/>
            </a:pPr>
            <a:endParaRPr lang="en-US" altLang="en-US" sz="1800" dirty="0" smtClean="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Additional financial aid – $490K</a:t>
            </a:r>
          </a:p>
          <a:p>
            <a:pPr marL="0" indent="0">
              <a:buNone/>
            </a:pPr>
            <a:endParaRPr lang="en-US" altLang="en-US" sz="1800" dirty="0" smtClean="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Adjust utilities </a:t>
            </a:r>
            <a:r>
              <a:rPr lang="en-US" altLang="en-US" sz="2400" dirty="0">
                <a:latin typeface="Times New Roman" panose="02020603050405020304" pitchFamily="18" charset="0"/>
                <a:cs typeface="Times New Roman" panose="02020603050405020304" pitchFamily="18" charset="0"/>
              </a:rPr>
              <a:t>budgeting for ISC and University Hall </a:t>
            </a:r>
            <a:r>
              <a:rPr lang="en-US" altLang="en-US" sz="2400" dirty="0" smtClean="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$434K</a:t>
            </a:r>
          </a:p>
          <a:p>
            <a:endParaRPr lang="en-US" altLang="en-US" sz="2400" dirty="0" smtClean="0">
              <a:latin typeface="Times New Roman" panose="02020603050405020304" pitchFamily="18" charset="0"/>
              <a:cs typeface="Times New Roman" panose="02020603050405020304" pitchFamily="18" charset="0"/>
            </a:endParaRPr>
          </a:p>
        </p:txBody>
      </p:sp>
      <p:sp>
        <p:nvSpPr>
          <p:cNvPr id="5" name="Title 1"/>
          <p:cNvSpPr txBox="1">
            <a:spLocks/>
          </p:cNvSpPr>
          <p:nvPr/>
        </p:nvSpPr>
        <p:spPr bwMode="auto">
          <a:xfrm>
            <a:off x="815324" y="298455"/>
            <a:ext cx="10767076" cy="585216"/>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kern="0" dirty="0" smtClean="0">
                <a:latin typeface="Times New Roman" panose="02020603050405020304" pitchFamily="18" charset="0"/>
                <a:cs typeface="Times New Roman" panose="02020603050405020304" pitchFamily="18" charset="0"/>
              </a:rPr>
              <a:t>FY18 Budget Planning Process – New Costs</a:t>
            </a:r>
            <a:endParaRPr lang="en-US"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778302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324" y="298455"/>
            <a:ext cx="10767076" cy="585216"/>
          </a:xfrm>
          <a:solidFill>
            <a:schemeClr val="accent5">
              <a:lumMod val="90000"/>
            </a:schemeClr>
          </a:solidFill>
        </p:spPr>
        <p:txBody>
          <a:bodyPr/>
          <a:lstStyle/>
          <a:p>
            <a:r>
              <a:rPr lang="en-US" b="1" dirty="0" smtClean="0">
                <a:latin typeface="Times New Roman" panose="02020603050405020304" pitchFamily="18" charset="0"/>
                <a:cs typeface="Times New Roman" panose="02020603050405020304" pitchFamily="18" charset="0"/>
              </a:rPr>
              <a:t>Closing the Gap - FY18 Savings Plans Implemented to Date</a:t>
            </a:r>
            <a:br>
              <a:rPr lang="en-US" b="1" dirty="0" smtClean="0">
                <a:latin typeface="Times New Roman" panose="02020603050405020304" pitchFamily="18" charset="0"/>
                <a:cs typeface="Times New Roman" panose="02020603050405020304" pitchFamily="18" charset="0"/>
              </a:rPr>
            </a:br>
            <a:endParaRPr lang="en-US" i="1"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514153302"/>
              </p:ext>
            </p:extLst>
          </p:nvPr>
        </p:nvGraphicFramePr>
        <p:xfrm>
          <a:off x="1095126" y="1725094"/>
          <a:ext cx="9087957" cy="3444240"/>
        </p:xfrm>
        <a:graphic>
          <a:graphicData uri="http://schemas.openxmlformats.org/drawingml/2006/table">
            <a:tbl>
              <a:tblPr firstRow="1" bandRow="1">
                <a:tableStyleId>{073A0DAA-6AF3-43AB-8588-CEC1D06C72B9}</a:tableStyleId>
              </a:tblPr>
              <a:tblGrid>
                <a:gridCol w="6809826">
                  <a:extLst>
                    <a:ext uri="{9D8B030D-6E8A-4147-A177-3AD203B41FA5}">
                      <a16:colId xmlns="" xmlns:a16="http://schemas.microsoft.com/office/drawing/2014/main" val="20000"/>
                    </a:ext>
                  </a:extLst>
                </a:gridCol>
                <a:gridCol w="2278131">
                  <a:extLst>
                    <a:ext uri="{9D8B030D-6E8A-4147-A177-3AD203B41FA5}">
                      <a16:colId xmlns="" xmlns:a16="http://schemas.microsoft.com/office/drawing/2014/main" val="20001"/>
                    </a:ext>
                  </a:extLst>
                </a:gridCol>
              </a:tblGrid>
              <a:tr h="0">
                <a:tc>
                  <a:txBody>
                    <a:bodyPr/>
                    <a:lstStyle/>
                    <a:p>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FY18</a:t>
                      </a:r>
                    </a:p>
                    <a:p>
                      <a:pPr algn="ctr"/>
                      <a:r>
                        <a:rPr lang="en-US" sz="1600" b="0" i="1" dirty="0" smtClean="0">
                          <a:latin typeface="Times New Roman" panose="02020603050405020304" pitchFamily="18" charset="0"/>
                          <a:cs typeface="Times New Roman" panose="02020603050405020304" pitchFamily="18" charset="0"/>
                        </a:rPr>
                        <a:t>(in $ thousands)</a:t>
                      </a:r>
                      <a:endParaRPr lang="en-US" sz="1600" b="0" i="1"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dirty="0" smtClean="0">
                          <a:latin typeface="Times New Roman" panose="02020603050405020304" pitchFamily="18" charset="0"/>
                          <a:cs typeface="Times New Roman" panose="02020603050405020304" pitchFamily="18" charset="0"/>
                        </a:rPr>
                        <a:t>NTT</a:t>
                      </a:r>
                      <a:r>
                        <a:rPr lang="en-US" sz="2400" baseline="0" dirty="0" smtClean="0">
                          <a:latin typeface="Times New Roman" panose="02020603050405020304" pitchFamily="18" charset="0"/>
                          <a:cs typeface="Times New Roman" panose="02020603050405020304" pitchFamily="18" charset="0"/>
                        </a:rPr>
                        <a:t> savings and associated fringe benefits costs</a:t>
                      </a:r>
                      <a:endParaRPr lang="en-US" sz="2400" dirty="0" smtClean="0">
                        <a:latin typeface="Times New Roman" panose="02020603050405020304" pitchFamily="18" charset="0"/>
                        <a:cs typeface="Times New Roman" panose="02020603050405020304" pitchFamily="18" charset="0"/>
                      </a:endParaRPr>
                    </a:p>
                  </a:txBody>
                  <a:tcPr/>
                </a:tc>
                <a:tc>
                  <a:txBody>
                    <a:bodyPr/>
                    <a:lstStyle/>
                    <a:p>
                      <a:pPr algn="r"/>
                      <a:r>
                        <a:rPr lang="en-US" sz="2400" dirty="0" smtClean="0">
                          <a:latin typeface="Times New Roman" panose="02020603050405020304" pitchFamily="18" charset="0"/>
                          <a:cs typeface="Times New Roman" panose="02020603050405020304" pitchFamily="18" charset="0"/>
                        </a:rPr>
                        <a:t>1,123</a:t>
                      </a:r>
                    </a:p>
                  </a:txBody>
                  <a:tcPr/>
                </a:tc>
                <a:extLst>
                  <a:ext uri="{0D108BD9-81ED-4DB2-BD59-A6C34878D82A}">
                    <a16:rowId xmlns="" xmlns:a16="http://schemas.microsoft.com/office/drawing/2014/main" val="10001"/>
                  </a:ext>
                </a:extLst>
              </a:tr>
              <a:tr h="370840">
                <a:tc>
                  <a:txBody>
                    <a:bodyPr/>
                    <a:lstStyle/>
                    <a:p>
                      <a:r>
                        <a:rPr lang="en-US" sz="2400" dirty="0" smtClean="0">
                          <a:latin typeface="Times New Roman" panose="02020603050405020304" pitchFamily="18" charset="0"/>
                          <a:cs typeface="Times New Roman" panose="02020603050405020304" pitchFamily="18" charset="0"/>
                        </a:rPr>
                        <a:t>Voluntary</a:t>
                      </a:r>
                      <a:r>
                        <a:rPr lang="en-US" sz="2400" baseline="0" dirty="0" smtClean="0">
                          <a:latin typeface="Times New Roman" panose="02020603050405020304" pitchFamily="18" charset="0"/>
                          <a:cs typeface="Times New Roman" panose="02020603050405020304" pitchFamily="18" charset="0"/>
                        </a:rPr>
                        <a:t> Separation Incentive Program</a:t>
                      </a:r>
                      <a:endParaRPr lang="en-US" sz="2400" dirty="0">
                        <a:latin typeface="Times New Roman" panose="02020603050405020304" pitchFamily="18" charset="0"/>
                        <a:cs typeface="Times New Roman" panose="02020603050405020304" pitchFamily="18" charset="0"/>
                      </a:endParaRPr>
                    </a:p>
                  </a:txBody>
                  <a:tcPr/>
                </a:tc>
                <a:tc>
                  <a:txBody>
                    <a:bodyPr/>
                    <a:lstStyle/>
                    <a:p>
                      <a:pPr algn="r"/>
                      <a:r>
                        <a:rPr lang="en-US" sz="2400" dirty="0" smtClean="0">
                          <a:latin typeface="Times New Roman" panose="02020603050405020304" pitchFamily="18" charset="0"/>
                          <a:cs typeface="Times New Roman" panose="02020603050405020304" pitchFamily="18" charset="0"/>
                        </a:rPr>
                        <a:t>827</a:t>
                      </a:r>
                    </a:p>
                  </a:txBody>
                  <a:tcPr/>
                </a:tc>
                <a:extLst>
                  <a:ext uri="{0D108BD9-81ED-4DB2-BD59-A6C34878D82A}">
                    <a16:rowId xmlns="" xmlns:a16="http://schemas.microsoft.com/office/drawing/2014/main" val="10002"/>
                  </a:ext>
                </a:extLst>
              </a:tr>
              <a:tr h="370840">
                <a:tc>
                  <a:txBody>
                    <a:bodyPr/>
                    <a:lstStyle/>
                    <a:p>
                      <a:r>
                        <a:rPr lang="en-US" sz="2400" dirty="0" smtClean="0">
                          <a:latin typeface="Times New Roman" panose="02020603050405020304" pitchFamily="18" charset="0"/>
                          <a:cs typeface="Times New Roman" panose="02020603050405020304" pitchFamily="18" charset="0"/>
                        </a:rPr>
                        <a:t>Voluntary</a:t>
                      </a:r>
                      <a:r>
                        <a:rPr lang="en-US" sz="2400" baseline="0" dirty="0" smtClean="0">
                          <a:latin typeface="Times New Roman" panose="02020603050405020304" pitchFamily="18" charset="0"/>
                          <a:cs typeface="Times New Roman" panose="02020603050405020304" pitchFamily="18" charset="0"/>
                        </a:rPr>
                        <a:t> Separation Incentive Program benefits</a:t>
                      </a:r>
                      <a:endParaRPr lang="en-US" sz="2400" dirty="0">
                        <a:latin typeface="Times New Roman" panose="02020603050405020304" pitchFamily="18" charset="0"/>
                        <a:cs typeface="Times New Roman" panose="02020603050405020304" pitchFamily="18" charset="0"/>
                      </a:endParaRPr>
                    </a:p>
                  </a:txBody>
                  <a:tcPr/>
                </a:tc>
                <a:tc>
                  <a:txBody>
                    <a:bodyPr/>
                    <a:lstStyle/>
                    <a:p>
                      <a:pPr algn="r"/>
                      <a:r>
                        <a:rPr lang="en-US" sz="2400" dirty="0" smtClean="0">
                          <a:latin typeface="Times New Roman" panose="02020603050405020304" pitchFamily="18" charset="0"/>
                          <a:cs typeface="Times New Roman" panose="02020603050405020304" pitchFamily="18" charset="0"/>
                        </a:rPr>
                        <a:t>880</a:t>
                      </a:r>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3"/>
                  </a:ext>
                </a:extLst>
              </a:tr>
              <a:tr h="370840">
                <a:tc>
                  <a:txBody>
                    <a:bodyPr/>
                    <a:lstStyle/>
                    <a:p>
                      <a:r>
                        <a:rPr lang="en-US" sz="2400" dirty="0" smtClean="0">
                          <a:latin typeface="Times New Roman" panose="02020603050405020304" pitchFamily="18" charset="0"/>
                          <a:cs typeface="Times New Roman" panose="02020603050405020304" pitchFamily="18" charset="0"/>
                        </a:rPr>
                        <a:t>Early Learning Center</a:t>
                      </a:r>
                      <a:r>
                        <a:rPr lang="en-US" sz="2400" baseline="0" dirty="0" smtClean="0">
                          <a:latin typeface="Times New Roman" panose="02020603050405020304" pitchFamily="18" charset="0"/>
                          <a:cs typeface="Times New Roman" panose="02020603050405020304" pitchFamily="18" charset="0"/>
                        </a:rPr>
                        <a:t> – closure January 2018</a:t>
                      </a:r>
                      <a:endParaRPr lang="en-US" sz="2400" dirty="0">
                        <a:latin typeface="Times New Roman" panose="02020603050405020304" pitchFamily="18" charset="0"/>
                        <a:cs typeface="Times New Roman" panose="02020603050405020304" pitchFamily="18" charset="0"/>
                      </a:endParaRPr>
                    </a:p>
                  </a:txBody>
                  <a:tcPr/>
                </a:tc>
                <a:tc>
                  <a:txBody>
                    <a:bodyPr/>
                    <a:lstStyle/>
                    <a:p>
                      <a:pPr algn="r"/>
                      <a:r>
                        <a:rPr lang="en-US" sz="2400" u="sng" dirty="0" smtClean="0">
                          <a:latin typeface="Times New Roman" panose="02020603050405020304" pitchFamily="18" charset="0"/>
                          <a:cs typeface="Times New Roman" panose="02020603050405020304" pitchFamily="18" charset="0"/>
                        </a:rPr>
                        <a:t>259</a:t>
                      </a:r>
                    </a:p>
                  </a:txBody>
                  <a:tcPr/>
                </a:tc>
                <a:extLst>
                  <a:ext uri="{0D108BD9-81ED-4DB2-BD59-A6C34878D82A}">
                    <a16:rowId xmlns="" xmlns:a16="http://schemas.microsoft.com/office/drawing/2014/main" val="10005"/>
                  </a:ext>
                </a:extLst>
              </a:tr>
              <a:tr h="370840">
                <a:tc>
                  <a:txBody>
                    <a:bodyPr/>
                    <a:lstStyle/>
                    <a:p>
                      <a:endParaRPr lang="en-US" sz="2400" dirty="0">
                        <a:latin typeface="Times New Roman" panose="02020603050405020304" pitchFamily="18" charset="0"/>
                        <a:cs typeface="Times New Roman" panose="02020603050405020304" pitchFamily="18" charset="0"/>
                      </a:endParaRPr>
                    </a:p>
                  </a:txBody>
                  <a:tcPr/>
                </a:tc>
                <a:tc>
                  <a:txBody>
                    <a:bodyPr/>
                    <a:lstStyle/>
                    <a:p>
                      <a:pPr algn="r"/>
                      <a:endParaRPr lang="en-US" sz="2400" dirty="0" smtClean="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2700717495"/>
                  </a:ext>
                </a:extLst>
              </a:tr>
              <a:tr h="370840">
                <a:tc>
                  <a:txBody>
                    <a:bodyPr/>
                    <a:lstStyle/>
                    <a:p>
                      <a:r>
                        <a:rPr lang="en-US" sz="2400" b="0" dirty="0" smtClean="0">
                          <a:latin typeface="Times New Roman" panose="02020603050405020304" pitchFamily="18" charset="0"/>
                          <a:cs typeface="Times New Roman" panose="02020603050405020304" pitchFamily="18" charset="0"/>
                        </a:rPr>
                        <a:t>Total</a:t>
                      </a:r>
                      <a:r>
                        <a:rPr lang="en-US" sz="2400" b="0" baseline="0" dirty="0" smtClean="0">
                          <a:latin typeface="Times New Roman" panose="02020603050405020304" pitchFamily="18" charset="0"/>
                          <a:cs typeface="Times New Roman" panose="02020603050405020304" pitchFamily="18" charset="0"/>
                        </a:rPr>
                        <a:t> </a:t>
                      </a:r>
                      <a:endParaRPr lang="en-US" sz="2400" b="0" dirty="0">
                        <a:latin typeface="Times New Roman" panose="02020603050405020304" pitchFamily="18" charset="0"/>
                        <a:cs typeface="Times New Roman" panose="02020603050405020304" pitchFamily="18" charset="0"/>
                      </a:endParaRPr>
                    </a:p>
                  </a:txBody>
                  <a:tcPr/>
                </a:tc>
                <a:tc>
                  <a:txBody>
                    <a:bodyPr/>
                    <a:lstStyle/>
                    <a:p>
                      <a:pPr algn="r"/>
                      <a:r>
                        <a:rPr lang="en-US" sz="2400" b="1" dirty="0" smtClean="0">
                          <a:solidFill>
                            <a:schemeClr val="tx1"/>
                          </a:solidFill>
                          <a:latin typeface="Times New Roman" panose="02020603050405020304" pitchFamily="18" charset="0"/>
                          <a:cs typeface="Times New Roman" panose="02020603050405020304" pitchFamily="18" charset="0"/>
                        </a:rPr>
                        <a:t>3,089</a:t>
                      </a:r>
                      <a:endParaRPr lang="en-US" sz="2400" b="1"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9614417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601" y="434642"/>
            <a:ext cx="10767076" cy="585216"/>
          </a:xfrm>
          <a:solidFill>
            <a:schemeClr val="accent5">
              <a:lumMod val="90000"/>
            </a:schemeClr>
          </a:solidFill>
        </p:spPr>
        <p:txBody>
          <a:bodyPr/>
          <a:lstStyle/>
          <a:p>
            <a:r>
              <a:rPr lang="en-US" b="1" dirty="0" smtClean="0">
                <a:latin typeface="Times New Roman" panose="02020603050405020304" pitchFamily="18" charset="0"/>
                <a:cs typeface="Times New Roman" panose="02020603050405020304" pitchFamily="18" charset="0"/>
              </a:rPr>
              <a:t>Remaining FY18 Budget Gap</a:t>
            </a:r>
            <a:br>
              <a:rPr lang="en-US" b="1" dirty="0" smtClean="0">
                <a:latin typeface="Times New Roman" panose="02020603050405020304" pitchFamily="18" charset="0"/>
                <a:cs typeface="Times New Roman" panose="02020603050405020304" pitchFamily="18" charset="0"/>
              </a:rPr>
            </a:br>
            <a:endParaRPr lang="en-US" i="1"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835734447"/>
              </p:ext>
            </p:extLst>
          </p:nvPr>
        </p:nvGraphicFramePr>
        <p:xfrm>
          <a:off x="1455352" y="1725094"/>
          <a:ext cx="8128000" cy="2895600"/>
        </p:xfrm>
        <a:graphic>
          <a:graphicData uri="http://schemas.openxmlformats.org/drawingml/2006/table">
            <a:tbl>
              <a:tblPr firstRow="1" bandRow="1">
                <a:tableStyleId>{073A0DAA-6AF3-43AB-8588-CEC1D06C72B9}</a:tableStyleId>
              </a:tblPr>
              <a:tblGrid>
                <a:gridCol w="6090507">
                  <a:extLst>
                    <a:ext uri="{9D8B030D-6E8A-4147-A177-3AD203B41FA5}">
                      <a16:colId xmlns="" xmlns:a16="http://schemas.microsoft.com/office/drawing/2014/main" val="20000"/>
                    </a:ext>
                  </a:extLst>
                </a:gridCol>
                <a:gridCol w="2037493">
                  <a:extLst>
                    <a:ext uri="{9D8B030D-6E8A-4147-A177-3AD203B41FA5}">
                      <a16:colId xmlns="" xmlns:a16="http://schemas.microsoft.com/office/drawing/2014/main" val="20001"/>
                    </a:ext>
                  </a:extLst>
                </a:gridCol>
              </a:tblGrid>
              <a:tr h="0">
                <a:tc>
                  <a:txBody>
                    <a:bodyPr/>
                    <a:lstStyle/>
                    <a:p>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smtClean="0">
                          <a:latin typeface="Times New Roman" panose="02020603050405020304" pitchFamily="18" charset="0"/>
                          <a:cs typeface="Times New Roman" panose="02020603050405020304" pitchFamily="18" charset="0"/>
                        </a:rPr>
                        <a:t>FY18</a:t>
                      </a:r>
                    </a:p>
                    <a:p>
                      <a:pPr algn="ctr"/>
                      <a:r>
                        <a:rPr lang="en-US" sz="1600" b="0" i="1" dirty="0" smtClean="0">
                          <a:latin typeface="Times New Roman" panose="02020603050405020304" pitchFamily="18" charset="0"/>
                          <a:cs typeface="Times New Roman" panose="02020603050405020304" pitchFamily="18" charset="0"/>
                        </a:rPr>
                        <a:t>(in $ thousands)</a:t>
                      </a:r>
                      <a:endParaRPr lang="en-US" sz="1600" b="0" i="1"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0"/>
                  </a:ext>
                </a:extLst>
              </a:tr>
              <a:tr h="370840">
                <a:tc>
                  <a:txBody>
                    <a:bodyPr/>
                    <a:lstStyle/>
                    <a:p>
                      <a:r>
                        <a:rPr lang="en-US" sz="2400" dirty="0" smtClean="0">
                          <a:latin typeface="Times New Roman" panose="02020603050405020304" pitchFamily="18" charset="0"/>
                          <a:cs typeface="Times New Roman" panose="02020603050405020304" pitchFamily="18" charset="0"/>
                        </a:rPr>
                        <a:t>FY18</a:t>
                      </a:r>
                      <a:r>
                        <a:rPr lang="en-US" sz="2400" baseline="0" dirty="0" smtClean="0">
                          <a:latin typeface="Times New Roman" panose="02020603050405020304" pitchFamily="18" charset="0"/>
                          <a:cs typeface="Times New Roman" panose="02020603050405020304" pitchFamily="18" charset="0"/>
                        </a:rPr>
                        <a:t> budget gap</a:t>
                      </a:r>
                      <a:endParaRPr lang="en-US" sz="2400" dirty="0">
                        <a:latin typeface="Times New Roman" panose="02020603050405020304" pitchFamily="18" charset="0"/>
                        <a:cs typeface="Times New Roman" panose="02020603050405020304" pitchFamily="18" charset="0"/>
                      </a:endParaRPr>
                    </a:p>
                  </a:txBody>
                  <a:tcPr/>
                </a:tc>
                <a:tc>
                  <a:txBody>
                    <a:bodyPr/>
                    <a:lstStyle/>
                    <a:p>
                      <a:pPr algn="r"/>
                      <a:r>
                        <a:rPr lang="en-US" sz="2400" dirty="0" smtClean="0">
                          <a:latin typeface="Times New Roman" panose="02020603050405020304" pitchFamily="18" charset="0"/>
                          <a:cs typeface="Times New Roman" panose="02020603050405020304" pitchFamily="18" charset="0"/>
                        </a:rPr>
                        <a:t>(18,551)</a:t>
                      </a:r>
                    </a:p>
                    <a:p>
                      <a:pPr algn="r"/>
                      <a:endParaRPr lang="en-US" sz="2400" dirty="0" smtClean="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1"/>
                  </a:ext>
                </a:extLst>
              </a:tr>
              <a:tr h="370840">
                <a:tc>
                  <a:txBody>
                    <a:bodyPr/>
                    <a:lstStyle/>
                    <a:p>
                      <a:r>
                        <a:rPr lang="en-US" sz="2400" dirty="0" smtClean="0">
                          <a:latin typeface="Times New Roman" panose="02020603050405020304" pitchFamily="18" charset="0"/>
                          <a:cs typeface="Times New Roman" panose="02020603050405020304" pitchFamily="18" charset="0"/>
                        </a:rPr>
                        <a:t>Less:</a:t>
                      </a:r>
                      <a:r>
                        <a:rPr lang="en-US" sz="2400" baseline="0" dirty="0" smtClean="0">
                          <a:latin typeface="Times New Roman" panose="02020603050405020304" pitchFamily="18" charset="0"/>
                          <a:cs typeface="Times New Roman" panose="02020603050405020304" pitchFamily="18" charset="0"/>
                        </a:rPr>
                        <a:t>  FY18 savings plans implemented to date</a:t>
                      </a:r>
                      <a:endParaRPr lang="en-US" sz="2400" dirty="0" smtClean="0">
                        <a:latin typeface="Times New Roman" panose="02020603050405020304" pitchFamily="18" charset="0"/>
                        <a:cs typeface="Times New Roman" panose="02020603050405020304" pitchFamily="18" charset="0"/>
                      </a:endParaRPr>
                    </a:p>
                  </a:txBody>
                  <a:tcPr/>
                </a:tc>
                <a:tc>
                  <a:txBody>
                    <a:bodyPr/>
                    <a:lstStyle/>
                    <a:p>
                      <a:pPr algn="r"/>
                      <a:r>
                        <a:rPr lang="en-US" sz="2400" dirty="0" smtClean="0">
                          <a:latin typeface="Times New Roman" panose="02020603050405020304" pitchFamily="18" charset="0"/>
                          <a:cs typeface="Times New Roman" panose="02020603050405020304" pitchFamily="18" charset="0"/>
                        </a:rPr>
                        <a:t>3,089</a:t>
                      </a:r>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2"/>
                  </a:ext>
                </a:extLst>
              </a:tr>
              <a:tr h="370840">
                <a:tc>
                  <a:txBody>
                    <a:bodyPr/>
                    <a:lstStyle/>
                    <a:p>
                      <a:endParaRPr lang="en-US" sz="2400" dirty="0">
                        <a:latin typeface="Times New Roman" panose="02020603050405020304" pitchFamily="18" charset="0"/>
                        <a:cs typeface="Times New Roman" panose="02020603050405020304" pitchFamily="18" charset="0"/>
                      </a:endParaRPr>
                    </a:p>
                  </a:txBody>
                  <a:tcPr/>
                </a:tc>
                <a:tc>
                  <a:txBody>
                    <a:bodyPr/>
                    <a:lstStyle/>
                    <a:p>
                      <a:pPr algn="r"/>
                      <a:endParaRPr lang="en-US" sz="2400" dirty="0" smtClean="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3"/>
                  </a:ext>
                </a:extLst>
              </a:tr>
              <a:tr h="370840">
                <a:tc>
                  <a:txBody>
                    <a:bodyPr/>
                    <a:lstStyle/>
                    <a:p>
                      <a:r>
                        <a:rPr lang="en-US" sz="2400" dirty="0" smtClean="0">
                          <a:latin typeface="Times New Roman" panose="02020603050405020304" pitchFamily="18" charset="0"/>
                          <a:cs typeface="Times New Roman" panose="02020603050405020304" pitchFamily="18" charset="0"/>
                        </a:rPr>
                        <a:t>Total remaining gap</a:t>
                      </a:r>
                      <a:endParaRPr lang="en-US" sz="2400" dirty="0">
                        <a:latin typeface="Times New Roman" panose="02020603050405020304" pitchFamily="18" charset="0"/>
                        <a:cs typeface="Times New Roman" panose="02020603050405020304" pitchFamily="18" charset="0"/>
                      </a:endParaRPr>
                    </a:p>
                  </a:txBody>
                  <a:tcPr/>
                </a:tc>
                <a:tc>
                  <a:txBody>
                    <a:bodyPr/>
                    <a:lstStyle/>
                    <a:p>
                      <a:pPr algn="r"/>
                      <a:r>
                        <a:rPr lang="en-US" sz="2400" dirty="0" smtClean="0">
                          <a:latin typeface="Times New Roman" panose="02020603050405020304" pitchFamily="18" charset="0"/>
                          <a:cs typeface="Times New Roman" panose="02020603050405020304" pitchFamily="18" charset="0"/>
                        </a:rPr>
                        <a:t>15,462</a:t>
                      </a:r>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25335641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324" y="298455"/>
            <a:ext cx="10767076" cy="585216"/>
          </a:xfrm>
          <a:solidFill>
            <a:schemeClr val="accent5">
              <a:lumMod val="90000"/>
            </a:schemeClr>
          </a:solidFill>
        </p:spPr>
        <p:txBody>
          <a:bodyPr/>
          <a:lstStyle/>
          <a:p>
            <a:r>
              <a:rPr lang="en-US" b="1" dirty="0" smtClean="0">
                <a:latin typeface="Times New Roman" panose="02020603050405020304" pitchFamily="18" charset="0"/>
                <a:cs typeface="Times New Roman" panose="02020603050405020304" pitchFamily="18" charset="0"/>
              </a:rPr>
              <a:t>Closing the Gap – Additional FY18 Plans</a:t>
            </a:r>
            <a:br>
              <a:rPr lang="en-US" b="1" dirty="0" smtClean="0">
                <a:latin typeface="Times New Roman" panose="02020603050405020304" pitchFamily="18" charset="0"/>
                <a:cs typeface="Times New Roman" panose="02020603050405020304" pitchFamily="18" charset="0"/>
              </a:rPr>
            </a:br>
            <a:endParaRPr lang="en-US" i="1"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325493064"/>
              </p:ext>
            </p:extLst>
          </p:nvPr>
        </p:nvGraphicFramePr>
        <p:xfrm>
          <a:off x="1455352" y="1725094"/>
          <a:ext cx="8128000" cy="3515359"/>
        </p:xfrm>
        <a:graphic>
          <a:graphicData uri="http://schemas.openxmlformats.org/drawingml/2006/table">
            <a:tbl>
              <a:tblPr firstRow="1" bandRow="1">
                <a:tableStyleId>{073A0DAA-6AF3-43AB-8588-CEC1D06C72B9}</a:tableStyleId>
              </a:tblPr>
              <a:tblGrid>
                <a:gridCol w="6090507">
                  <a:extLst>
                    <a:ext uri="{9D8B030D-6E8A-4147-A177-3AD203B41FA5}">
                      <a16:colId xmlns="" xmlns:a16="http://schemas.microsoft.com/office/drawing/2014/main" val="20000"/>
                    </a:ext>
                  </a:extLst>
                </a:gridCol>
                <a:gridCol w="2037493">
                  <a:extLst>
                    <a:ext uri="{9D8B030D-6E8A-4147-A177-3AD203B41FA5}">
                      <a16:colId xmlns="" xmlns:a16="http://schemas.microsoft.com/office/drawing/2014/main" val="20001"/>
                    </a:ext>
                  </a:extLst>
                </a:gridCol>
              </a:tblGrid>
              <a:tr h="0">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FY18</a:t>
                      </a:r>
                    </a:p>
                    <a:p>
                      <a:pPr algn="ctr"/>
                      <a:r>
                        <a:rPr lang="en-US" sz="1200" dirty="0" smtClean="0">
                          <a:latin typeface="Times New Roman" panose="02020603050405020304" pitchFamily="18" charset="0"/>
                          <a:cs typeface="Times New Roman" panose="02020603050405020304" pitchFamily="18" charset="0"/>
                        </a:rPr>
                        <a:t>(in $ thousands)</a:t>
                      </a:r>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0"/>
                  </a:ext>
                </a:extLst>
              </a:tr>
              <a:tr h="370840">
                <a:tc>
                  <a:txBody>
                    <a:bodyPr/>
                    <a:lstStyle/>
                    <a:p>
                      <a:r>
                        <a:rPr lang="en-US" dirty="0" smtClean="0">
                          <a:latin typeface="Times New Roman" panose="02020603050405020304" pitchFamily="18" charset="0"/>
                          <a:cs typeface="Times New Roman" panose="02020603050405020304" pitchFamily="18" charset="0"/>
                        </a:rPr>
                        <a:t>Cost</a:t>
                      </a:r>
                      <a:r>
                        <a:rPr lang="en-US" baseline="0" dirty="0" smtClean="0">
                          <a:latin typeface="Times New Roman" panose="02020603050405020304" pitchFamily="18" charset="0"/>
                          <a:cs typeface="Times New Roman" panose="02020603050405020304" pitchFamily="18" charset="0"/>
                        </a:rPr>
                        <a:t> of Living Adjustment parameters</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(540)</a:t>
                      </a:r>
                    </a:p>
                  </a:txBody>
                  <a:tcPr/>
                </a:tc>
                <a:extLst>
                  <a:ext uri="{0D108BD9-81ED-4DB2-BD59-A6C34878D82A}">
                    <a16:rowId xmlns="" xmlns:a16="http://schemas.microsoft.com/office/drawing/2014/main" val="10001"/>
                  </a:ext>
                </a:extLst>
              </a:tr>
              <a:tr h="370840">
                <a:tc>
                  <a:txBody>
                    <a:bodyPr/>
                    <a:lstStyle/>
                    <a:p>
                      <a:r>
                        <a:rPr lang="en-US" dirty="0" smtClean="0">
                          <a:latin typeface="Times New Roman" panose="02020603050405020304" pitchFamily="18" charset="0"/>
                          <a:cs typeface="Times New Roman" panose="02020603050405020304" pitchFamily="18" charset="0"/>
                        </a:rPr>
                        <a:t>Increased</a:t>
                      </a:r>
                      <a:r>
                        <a:rPr lang="en-US" baseline="0" dirty="0" smtClean="0">
                          <a:latin typeface="Times New Roman" panose="02020603050405020304" pitchFamily="18" charset="0"/>
                          <a:cs typeface="Times New Roman" panose="02020603050405020304" pitchFamily="18" charset="0"/>
                        </a:rPr>
                        <a:t> financial aid to students</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(490)</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2"/>
                  </a:ext>
                </a:extLst>
              </a:tr>
              <a:tr h="370840">
                <a:tc>
                  <a:txBody>
                    <a:bodyPr/>
                    <a:lstStyle/>
                    <a:p>
                      <a:r>
                        <a:rPr lang="en-US" dirty="0" smtClean="0">
                          <a:latin typeface="Times New Roman" panose="02020603050405020304" pitchFamily="18" charset="0"/>
                          <a:cs typeface="Times New Roman" panose="02020603050405020304" pitchFamily="18" charset="0"/>
                        </a:rPr>
                        <a:t>Non-personnel</a:t>
                      </a:r>
                      <a:r>
                        <a:rPr lang="en-US" baseline="0" dirty="0" smtClean="0">
                          <a:latin typeface="Times New Roman" panose="02020603050405020304" pitchFamily="18" charset="0"/>
                          <a:cs typeface="Times New Roman" panose="02020603050405020304" pitchFamily="18" charset="0"/>
                        </a:rPr>
                        <a:t> operating expense reductions – vice chancellors</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3,632</a:t>
                      </a:r>
                    </a:p>
                  </a:txBody>
                  <a:tcPr/>
                </a:tc>
                <a:extLst>
                  <a:ext uri="{0D108BD9-81ED-4DB2-BD59-A6C34878D82A}">
                    <a16:rowId xmlns="" xmlns:a16="http://schemas.microsoft.com/office/drawing/2014/main" val="10003"/>
                  </a:ext>
                </a:extLst>
              </a:tr>
              <a:tr h="370840">
                <a:tc>
                  <a:txBody>
                    <a:bodyPr/>
                    <a:lstStyle/>
                    <a:p>
                      <a:r>
                        <a:rPr lang="en-US" dirty="0" smtClean="0">
                          <a:latin typeface="Times New Roman" panose="02020603050405020304" pitchFamily="18" charset="0"/>
                          <a:cs typeface="Times New Roman" panose="02020603050405020304" pitchFamily="18" charset="0"/>
                        </a:rPr>
                        <a:t>Non-personnel operating expense</a:t>
                      </a:r>
                      <a:r>
                        <a:rPr lang="en-US" baseline="0" dirty="0" smtClean="0">
                          <a:latin typeface="Times New Roman" panose="02020603050405020304" pitchFamily="18" charset="0"/>
                          <a:cs typeface="Times New Roman" panose="02020603050405020304" pitchFamily="18" charset="0"/>
                        </a:rPr>
                        <a:t> reductions – Academic Affairs</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2,400</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5"/>
                  </a:ext>
                </a:extLst>
              </a:tr>
              <a:tr h="370840">
                <a:tc>
                  <a:txBody>
                    <a:bodyPr/>
                    <a:lstStyle/>
                    <a:p>
                      <a:r>
                        <a:rPr lang="en-US" dirty="0" smtClean="0">
                          <a:latin typeface="Times New Roman" panose="02020603050405020304" pitchFamily="18" charset="0"/>
                          <a:cs typeface="Times New Roman" panose="02020603050405020304" pitchFamily="18" charset="0"/>
                        </a:rPr>
                        <a:t>Temporary</a:t>
                      </a:r>
                      <a:r>
                        <a:rPr lang="en-US" baseline="0" dirty="0" smtClean="0">
                          <a:latin typeface="Times New Roman" panose="02020603050405020304" pitchFamily="18" charset="0"/>
                          <a:cs typeface="Times New Roman" panose="02020603050405020304" pitchFamily="18" charset="0"/>
                        </a:rPr>
                        <a:t> employees (CC) reduction</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1,000</a:t>
                      </a:r>
                    </a:p>
                  </a:txBody>
                  <a:tcPr/>
                </a:tc>
                <a:extLst>
                  <a:ext uri="{0D108BD9-81ED-4DB2-BD59-A6C34878D82A}">
                    <a16:rowId xmlns="" xmlns:a16="http://schemas.microsoft.com/office/drawing/2014/main" val="2700717495"/>
                  </a:ext>
                </a:extLst>
              </a:tr>
              <a:tr h="370840">
                <a:tc>
                  <a:txBody>
                    <a:bodyPr/>
                    <a:lstStyle/>
                    <a:p>
                      <a:r>
                        <a:rPr lang="en-US" dirty="0" smtClean="0">
                          <a:latin typeface="Times New Roman" panose="02020603050405020304" pitchFamily="18" charset="0"/>
                          <a:cs typeface="Times New Roman" panose="02020603050405020304" pitchFamily="18" charset="0"/>
                        </a:rPr>
                        <a:t>Printer</a:t>
                      </a:r>
                      <a:r>
                        <a:rPr lang="en-US" baseline="0" dirty="0" smtClean="0">
                          <a:latin typeface="Times New Roman" panose="02020603050405020304" pitchFamily="18" charset="0"/>
                          <a:cs typeface="Times New Roman" panose="02020603050405020304" pitchFamily="18" charset="0"/>
                        </a:rPr>
                        <a:t> consolidation project</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100</a:t>
                      </a:r>
                    </a:p>
                  </a:txBody>
                  <a:tcPr/>
                </a:tc>
                <a:extLst>
                  <a:ext uri="{0D108BD9-81ED-4DB2-BD59-A6C34878D82A}">
                    <a16:rowId xmlns="" xmlns:a16="http://schemas.microsoft.com/office/drawing/2014/main" val="10006"/>
                  </a:ext>
                </a:extLst>
              </a:tr>
              <a:tr h="370840">
                <a:tc>
                  <a:txBody>
                    <a:bodyPr/>
                    <a:lstStyle/>
                    <a:p>
                      <a:r>
                        <a:rPr lang="en-US" b="0" dirty="0" smtClean="0">
                          <a:latin typeface="Times New Roman" panose="02020603050405020304" pitchFamily="18" charset="0"/>
                          <a:cs typeface="Times New Roman" panose="02020603050405020304" pitchFamily="18" charset="0"/>
                        </a:rPr>
                        <a:t>Additional miscellaneous</a:t>
                      </a:r>
                      <a:r>
                        <a:rPr lang="en-US" b="0" baseline="0" dirty="0" smtClean="0">
                          <a:latin typeface="Times New Roman" panose="02020603050405020304" pitchFamily="18" charset="0"/>
                          <a:cs typeface="Times New Roman" panose="02020603050405020304" pitchFamily="18" charset="0"/>
                        </a:rPr>
                        <a:t> </a:t>
                      </a:r>
                      <a:r>
                        <a:rPr lang="en-US" b="0" dirty="0" smtClean="0">
                          <a:latin typeface="Times New Roman" panose="02020603050405020304" pitchFamily="18" charset="0"/>
                          <a:cs typeface="Times New Roman" panose="02020603050405020304" pitchFamily="18" charset="0"/>
                        </a:rPr>
                        <a:t>savings</a:t>
                      </a:r>
                      <a:endParaRPr lang="en-US" b="0" dirty="0">
                        <a:latin typeface="Times New Roman" panose="02020603050405020304" pitchFamily="18" charset="0"/>
                        <a:cs typeface="Times New Roman" panose="02020603050405020304" pitchFamily="18" charset="0"/>
                      </a:endParaRPr>
                    </a:p>
                  </a:txBody>
                  <a:tcPr/>
                </a:tc>
                <a:tc>
                  <a:txBody>
                    <a:bodyPr/>
                    <a:lstStyle/>
                    <a:p>
                      <a:pPr algn="r"/>
                      <a:r>
                        <a:rPr lang="en-US" b="0" dirty="0" smtClean="0">
                          <a:solidFill>
                            <a:schemeClr val="tx1"/>
                          </a:solidFill>
                          <a:latin typeface="Times New Roman" panose="02020603050405020304" pitchFamily="18" charset="0"/>
                          <a:cs typeface="Times New Roman" panose="02020603050405020304" pitchFamily="18" charset="0"/>
                        </a:rPr>
                        <a:t>480</a:t>
                      </a:r>
                      <a:endParaRPr lang="en-US" b="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4162722795"/>
                  </a:ext>
                </a:extLst>
              </a:tr>
              <a:tr h="370840">
                <a:tc>
                  <a:txBody>
                    <a:bodyPr/>
                    <a:lstStyle/>
                    <a:p>
                      <a:r>
                        <a:rPr lang="en-US" b="0" dirty="0" smtClean="0">
                          <a:latin typeface="Times New Roman" panose="02020603050405020304" pitchFamily="18" charset="0"/>
                          <a:cs typeface="Times New Roman" panose="02020603050405020304" pitchFamily="18" charset="0"/>
                        </a:rPr>
                        <a:t>Total</a:t>
                      </a:r>
                      <a:r>
                        <a:rPr lang="en-US" b="0" baseline="0" dirty="0" smtClean="0">
                          <a:latin typeface="Times New Roman" panose="02020603050405020304" pitchFamily="18" charset="0"/>
                          <a:cs typeface="Times New Roman" panose="02020603050405020304" pitchFamily="18" charset="0"/>
                        </a:rPr>
                        <a:t> </a:t>
                      </a:r>
                      <a:endParaRPr lang="en-US" b="0" dirty="0">
                        <a:latin typeface="Times New Roman" panose="02020603050405020304" pitchFamily="18" charset="0"/>
                        <a:cs typeface="Times New Roman" panose="02020603050405020304" pitchFamily="18" charset="0"/>
                      </a:endParaRPr>
                    </a:p>
                  </a:txBody>
                  <a:tcPr/>
                </a:tc>
                <a:tc>
                  <a:txBody>
                    <a:bodyPr/>
                    <a:lstStyle/>
                    <a:p>
                      <a:pPr algn="r"/>
                      <a:r>
                        <a:rPr lang="en-US" b="1" dirty="0" smtClean="0">
                          <a:solidFill>
                            <a:schemeClr val="tx1"/>
                          </a:solidFill>
                          <a:latin typeface="Times New Roman" panose="02020603050405020304" pitchFamily="18" charset="0"/>
                          <a:cs typeface="Times New Roman" panose="02020603050405020304" pitchFamily="18" charset="0"/>
                        </a:rPr>
                        <a:t>6,582</a:t>
                      </a:r>
                      <a:endParaRPr lang="en-US" b="1"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89225275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601" y="434642"/>
            <a:ext cx="10767076" cy="585216"/>
          </a:xfrm>
          <a:solidFill>
            <a:schemeClr val="accent5">
              <a:lumMod val="90000"/>
            </a:schemeClr>
          </a:solidFill>
        </p:spPr>
        <p:txBody>
          <a:bodyPr/>
          <a:lstStyle/>
          <a:p>
            <a:r>
              <a:rPr lang="en-US" b="1" dirty="0" smtClean="0">
                <a:latin typeface="Times New Roman" panose="02020603050405020304" pitchFamily="18" charset="0"/>
                <a:cs typeface="Times New Roman" panose="02020603050405020304" pitchFamily="18" charset="0"/>
              </a:rPr>
              <a:t>Remaining FY18 Budget Gap</a:t>
            </a:r>
            <a:br>
              <a:rPr lang="en-US" b="1" dirty="0" smtClean="0">
                <a:latin typeface="Times New Roman" panose="02020603050405020304" pitchFamily="18" charset="0"/>
                <a:cs typeface="Times New Roman" panose="02020603050405020304" pitchFamily="18" charset="0"/>
              </a:rPr>
            </a:br>
            <a:endParaRPr lang="en-US" i="1"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429750379"/>
              </p:ext>
            </p:extLst>
          </p:nvPr>
        </p:nvGraphicFramePr>
        <p:xfrm>
          <a:off x="1455352" y="1725094"/>
          <a:ext cx="8128000" cy="1661159"/>
        </p:xfrm>
        <a:graphic>
          <a:graphicData uri="http://schemas.openxmlformats.org/drawingml/2006/table">
            <a:tbl>
              <a:tblPr firstRow="1" bandRow="1">
                <a:tableStyleId>{073A0DAA-6AF3-43AB-8588-CEC1D06C72B9}</a:tableStyleId>
              </a:tblPr>
              <a:tblGrid>
                <a:gridCol w="6090507">
                  <a:extLst>
                    <a:ext uri="{9D8B030D-6E8A-4147-A177-3AD203B41FA5}">
                      <a16:colId xmlns="" xmlns:a16="http://schemas.microsoft.com/office/drawing/2014/main" val="20000"/>
                    </a:ext>
                  </a:extLst>
                </a:gridCol>
                <a:gridCol w="2037493">
                  <a:extLst>
                    <a:ext uri="{9D8B030D-6E8A-4147-A177-3AD203B41FA5}">
                      <a16:colId xmlns="" xmlns:a16="http://schemas.microsoft.com/office/drawing/2014/main" val="20001"/>
                    </a:ext>
                  </a:extLst>
                </a:gridCol>
              </a:tblGrid>
              <a:tr h="0">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FY18</a:t>
                      </a:r>
                    </a:p>
                    <a:p>
                      <a:pPr algn="ctr"/>
                      <a:r>
                        <a:rPr lang="en-US" sz="1200" dirty="0" smtClean="0">
                          <a:latin typeface="Times New Roman" panose="02020603050405020304" pitchFamily="18" charset="0"/>
                          <a:cs typeface="Times New Roman" panose="02020603050405020304" pitchFamily="18" charset="0"/>
                        </a:rPr>
                        <a:t>(in $ thousands)</a:t>
                      </a:r>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0"/>
                  </a:ext>
                </a:extLst>
              </a:tr>
              <a:tr h="370840">
                <a:tc>
                  <a:txBody>
                    <a:bodyPr/>
                    <a:lstStyle/>
                    <a:p>
                      <a:r>
                        <a:rPr lang="en-US" dirty="0" smtClean="0">
                          <a:latin typeface="Times New Roman" panose="02020603050405020304" pitchFamily="18" charset="0"/>
                          <a:cs typeface="Times New Roman" panose="02020603050405020304" pitchFamily="18" charset="0"/>
                        </a:rPr>
                        <a:t>FY18</a:t>
                      </a:r>
                      <a:r>
                        <a:rPr lang="en-US" baseline="0" dirty="0" smtClean="0">
                          <a:latin typeface="Times New Roman" panose="02020603050405020304" pitchFamily="18" charset="0"/>
                          <a:cs typeface="Times New Roman" panose="02020603050405020304" pitchFamily="18" charset="0"/>
                        </a:rPr>
                        <a:t> budget gap after completed implemented savings </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(15,462)</a:t>
                      </a:r>
                    </a:p>
                  </a:txBody>
                  <a:tcPr/>
                </a:tc>
                <a:extLst>
                  <a:ext uri="{0D108BD9-81ED-4DB2-BD59-A6C34878D82A}">
                    <a16:rowId xmlns="" xmlns:a16="http://schemas.microsoft.com/office/drawing/2014/main" val="10001"/>
                  </a:ext>
                </a:extLst>
              </a:tr>
              <a:tr h="370840">
                <a:tc>
                  <a:txBody>
                    <a:bodyPr/>
                    <a:lstStyle/>
                    <a:p>
                      <a:r>
                        <a:rPr lang="en-US" dirty="0" smtClean="0">
                          <a:latin typeface="Times New Roman" panose="02020603050405020304" pitchFamily="18" charset="0"/>
                          <a:cs typeface="Times New Roman" panose="02020603050405020304" pitchFamily="18" charset="0"/>
                        </a:rPr>
                        <a:t>Less:</a:t>
                      </a:r>
                      <a:r>
                        <a:rPr lang="en-US" baseline="0" dirty="0" smtClean="0">
                          <a:latin typeface="Times New Roman" panose="02020603050405020304" pitchFamily="18" charset="0"/>
                          <a:cs typeface="Times New Roman" panose="02020603050405020304" pitchFamily="18" charset="0"/>
                        </a:rPr>
                        <a:t>  FY18 savings plans to be implemented</a:t>
                      </a:r>
                      <a:endParaRPr lang="en-US" dirty="0" smtClean="0">
                        <a:latin typeface="Times New Roman" panose="02020603050405020304" pitchFamily="18" charset="0"/>
                        <a:cs typeface="Times New Roman" panose="02020603050405020304" pitchFamily="18" charset="0"/>
                      </a:endParaRPr>
                    </a:p>
                  </a:txBody>
                  <a:tcPr/>
                </a:tc>
                <a:tc>
                  <a:txBody>
                    <a:bodyPr/>
                    <a:lstStyle/>
                    <a:p>
                      <a:pPr algn="r"/>
                      <a:r>
                        <a:rPr lang="en-US" u="sng" dirty="0" smtClean="0">
                          <a:latin typeface="Times New Roman" panose="02020603050405020304" pitchFamily="18" charset="0"/>
                          <a:cs typeface="Times New Roman" panose="02020603050405020304" pitchFamily="18" charset="0"/>
                        </a:rPr>
                        <a:t>6,582</a:t>
                      </a:r>
                      <a:endParaRPr lang="en-US" u="sng"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2"/>
                  </a:ext>
                </a:extLst>
              </a:tr>
              <a:tr h="370840">
                <a:tc>
                  <a:txBody>
                    <a:bodyPr/>
                    <a:lstStyle/>
                    <a:p>
                      <a:r>
                        <a:rPr lang="en-US" dirty="0" smtClean="0">
                          <a:latin typeface="Times New Roman" panose="02020603050405020304" pitchFamily="18" charset="0"/>
                          <a:cs typeface="Times New Roman" panose="02020603050405020304" pitchFamily="18" charset="0"/>
                        </a:rPr>
                        <a:t>Total remaining gap</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8,880</a:t>
                      </a:r>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308550379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1929199" y="1169773"/>
            <a:ext cx="7620000" cy="5029200"/>
          </a:xfrm>
        </p:spPr>
        <p:txBody>
          <a:bodyPr/>
          <a:lstStyle/>
          <a:p>
            <a:pPr marL="0" indent="0">
              <a:buNone/>
            </a:pPr>
            <a:r>
              <a:rPr lang="en-US" altLang="en-US" sz="2400" dirty="0" smtClean="0">
                <a:latin typeface="Times New Roman" panose="02020603050405020304" pitchFamily="18" charset="0"/>
                <a:cs typeface="Times New Roman" panose="02020603050405020304" pitchFamily="18" charset="0"/>
              </a:rPr>
              <a:t>As part of the budget planning conversations, discussion was held with the deans and vice chancellors about how the staffing in their areas might look with a 10% reduction compared to FY17 committed funds with:</a:t>
            </a:r>
          </a:p>
          <a:p>
            <a:pPr marL="0" indent="0">
              <a:buNone/>
            </a:pPr>
            <a:endParaRPr lang="en-US" altLang="en-US" sz="2400" dirty="0" smtClean="0">
              <a:latin typeface="Times New Roman" panose="02020603050405020304" pitchFamily="18" charset="0"/>
              <a:cs typeface="Times New Roman" panose="02020603050405020304" pitchFamily="18" charset="0"/>
            </a:endParaRPr>
          </a:p>
          <a:p>
            <a:pPr lvl="1"/>
            <a:r>
              <a:rPr lang="en-US" altLang="en-US" sz="2400" dirty="0" smtClean="0">
                <a:latin typeface="Times New Roman" panose="02020603050405020304" pitchFamily="18" charset="0"/>
                <a:cs typeface="Times New Roman" panose="02020603050405020304" pitchFamily="18" charset="0"/>
              </a:rPr>
              <a:t>No reductions to tenured faculty</a:t>
            </a:r>
          </a:p>
          <a:p>
            <a:pPr lvl="1"/>
            <a:r>
              <a:rPr lang="en-US" altLang="en-US" sz="2400" dirty="0" smtClean="0">
                <a:latin typeface="Times New Roman" panose="02020603050405020304" pitchFamily="18" charset="0"/>
                <a:cs typeface="Times New Roman" panose="02020603050405020304" pitchFamily="18" charset="0"/>
              </a:rPr>
              <a:t>No reductions to tenure-track faculty</a:t>
            </a:r>
          </a:p>
          <a:p>
            <a:pPr lvl="1"/>
            <a:r>
              <a:rPr lang="en-US" altLang="en-US" sz="2400" dirty="0" smtClean="0">
                <a:latin typeface="Times New Roman" panose="02020603050405020304" pitchFamily="18" charset="0"/>
                <a:cs typeface="Times New Roman" panose="02020603050405020304" pitchFamily="18" charset="0"/>
              </a:rPr>
              <a:t>No reductions to NTT’s</a:t>
            </a:r>
            <a:endParaRPr lang="en-US" altLang="en-US" sz="2800" dirty="0" smtClean="0">
              <a:latin typeface="Times New Roman" panose="02020603050405020304" pitchFamily="18" charset="0"/>
              <a:cs typeface="Times New Roman" panose="02020603050405020304" pitchFamily="18" charset="0"/>
            </a:endParaRPr>
          </a:p>
          <a:p>
            <a:endParaRPr lang="en-US" altLang="en-US" sz="2400" dirty="0">
              <a:latin typeface="Times New Roman" panose="02020603050405020304" pitchFamily="18" charset="0"/>
              <a:cs typeface="Times New Roman" panose="02020603050405020304" pitchFamily="18" charset="0"/>
            </a:endParaRPr>
          </a:p>
        </p:txBody>
      </p:sp>
      <p:sp>
        <p:nvSpPr>
          <p:cNvPr id="5" name="Title 1"/>
          <p:cNvSpPr txBox="1">
            <a:spLocks/>
          </p:cNvSpPr>
          <p:nvPr/>
        </p:nvSpPr>
        <p:spPr bwMode="auto">
          <a:xfrm>
            <a:off x="815324" y="277091"/>
            <a:ext cx="10767076" cy="606580"/>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kern="0" dirty="0" smtClean="0">
                <a:latin typeface="Times New Roman" panose="02020603050405020304" pitchFamily="18" charset="0"/>
                <a:cs typeface="Times New Roman" panose="02020603050405020304" pitchFamily="18" charset="0"/>
              </a:rPr>
              <a:t>Staffing Discussions</a:t>
            </a:r>
            <a:endParaRPr lang="en-US"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279685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601" y="434642"/>
            <a:ext cx="10767076" cy="585216"/>
          </a:xfrm>
          <a:solidFill>
            <a:schemeClr val="accent5">
              <a:lumMod val="90000"/>
            </a:schemeClr>
          </a:solidFill>
        </p:spPr>
        <p:txBody>
          <a:bodyPr/>
          <a:lstStyle/>
          <a:p>
            <a:r>
              <a:rPr lang="en-US" b="1" dirty="0" smtClean="0">
                <a:latin typeface="Times New Roman" panose="02020603050405020304" pitchFamily="18" charset="0"/>
                <a:cs typeface="Times New Roman" panose="02020603050405020304" pitchFamily="18" charset="0"/>
              </a:rPr>
              <a:t>Remaining FY18 Budget Gap</a:t>
            </a:r>
            <a:br>
              <a:rPr lang="en-US" b="1" dirty="0" smtClean="0">
                <a:latin typeface="Times New Roman" panose="02020603050405020304" pitchFamily="18" charset="0"/>
                <a:cs typeface="Times New Roman" panose="02020603050405020304" pitchFamily="18" charset="0"/>
              </a:rPr>
            </a:br>
            <a:endParaRPr lang="en-US" i="1"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377834720"/>
              </p:ext>
            </p:extLst>
          </p:nvPr>
        </p:nvGraphicFramePr>
        <p:xfrm>
          <a:off x="1455352" y="1725094"/>
          <a:ext cx="8128000" cy="3383280"/>
        </p:xfrm>
        <a:graphic>
          <a:graphicData uri="http://schemas.openxmlformats.org/drawingml/2006/table">
            <a:tbl>
              <a:tblPr firstRow="1" bandRow="1">
                <a:tableStyleId>{073A0DAA-6AF3-43AB-8588-CEC1D06C72B9}</a:tableStyleId>
              </a:tblPr>
              <a:tblGrid>
                <a:gridCol w="6090507">
                  <a:extLst>
                    <a:ext uri="{9D8B030D-6E8A-4147-A177-3AD203B41FA5}">
                      <a16:colId xmlns="" xmlns:a16="http://schemas.microsoft.com/office/drawing/2014/main" val="20000"/>
                    </a:ext>
                  </a:extLst>
                </a:gridCol>
                <a:gridCol w="2037493">
                  <a:extLst>
                    <a:ext uri="{9D8B030D-6E8A-4147-A177-3AD203B41FA5}">
                      <a16:colId xmlns="" xmlns:a16="http://schemas.microsoft.com/office/drawing/2014/main" val="20001"/>
                    </a:ext>
                  </a:extLst>
                </a:gridCol>
              </a:tblGrid>
              <a:tr h="0">
                <a:tc>
                  <a:txBody>
                    <a:bodyPr/>
                    <a:lstStyle/>
                    <a:p>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smtClean="0">
                          <a:latin typeface="Times New Roman" panose="02020603050405020304" pitchFamily="18" charset="0"/>
                          <a:cs typeface="Times New Roman" panose="02020603050405020304" pitchFamily="18" charset="0"/>
                        </a:rPr>
                        <a:t>FY18</a:t>
                      </a:r>
                    </a:p>
                    <a:p>
                      <a:pPr algn="ctr"/>
                      <a:r>
                        <a:rPr lang="en-US" sz="1400" dirty="0" smtClean="0">
                          <a:latin typeface="Times New Roman" panose="02020603050405020304" pitchFamily="18" charset="0"/>
                          <a:cs typeface="Times New Roman" panose="02020603050405020304" pitchFamily="18" charset="0"/>
                        </a:rPr>
                        <a:t>(in $ thousands)</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0"/>
                  </a:ext>
                </a:extLst>
              </a:tr>
              <a:tr h="370840">
                <a:tc>
                  <a:txBody>
                    <a:bodyPr/>
                    <a:lstStyle/>
                    <a:p>
                      <a:r>
                        <a:rPr lang="en-US" sz="2000" dirty="0" smtClean="0">
                          <a:latin typeface="Times New Roman" panose="02020603050405020304" pitchFamily="18" charset="0"/>
                          <a:cs typeface="Times New Roman" panose="02020603050405020304" pitchFamily="18" charset="0"/>
                        </a:rPr>
                        <a:t>FY18</a:t>
                      </a:r>
                      <a:r>
                        <a:rPr lang="en-US" sz="2000" baseline="0" dirty="0" smtClean="0">
                          <a:latin typeface="Times New Roman" panose="02020603050405020304" pitchFamily="18" charset="0"/>
                          <a:cs typeface="Times New Roman" panose="02020603050405020304" pitchFamily="18" charset="0"/>
                        </a:rPr>
                        <a:t> budget gap after completed implemented savings </a:t>
                      </a:r>
                      <a:endParaRPr lang="en-US" sz="2000" dirty="0">
                        <a:latin typeface="Times New Roman" panose="02020603050405020304" pitchFamily="18" charset="0"/>
                        <a:cs typeface="Times New Roman" panose="02020603050405020304" pitchFamily="18" charset="0"/>
                      </a:endParaRPr>
                    </a:p>
                  </a:txBody>
                  <a:tcPr/>
                </a:tc>
                <a:tc>
                  <a:txBody>
                    <a:bodyPr/>
                    <a:lstStyle/>
                    <a:p>
                      <a:pPr algn="r"/>
                      <a:r>
                        <a:rPr lang="en-US" sz="2000" dirty="0" smtClean="0">
                          <a:latin typeface="Times New Roman" panose="02020603050405020304" pitchFamily="18" charset="0"/>
                          <a:cs typeface="Times New Roman" panose="02020603050405020304" pitchFamily="18" charset="0"/>
                        </a:rPr>
                        <a:t>(15,462)</a:t>
                      </a:r>
                    </a:p>
                  </a:txBody>
                  <a:tcPr/>
                </a:tc>
                <a:extLst>
                  <a:ext uri="{0D108BD9-81ED-4DB2-BD59-A6C34878D82A}">
                    <a16:rowId xmlns="" xmlns:a16="http://schemas.microsoft.com/office/drawing/2014/main" val="10001"/>
                  </a:ext>
                </a:extLst>
              </a:tr>
              <a:tr h="370840">
                <a:tc>
                  <a:txBody>
                    <a:bodyPr/>
                    <a:lstStyle/>
                    <a:p>
                      <a:r>
                        <a:rPr lang="en-US" sz="2000" dirty="0" smtClean="0">
                          <a:latin typeface="Times New Roman" panose="02020603050405020304" pitchFamily="18" charset="0"/>
                          <a:cs typeface="Times New Roman" panose="02020603050405020304" pitchFamily="18" charset="0"/>
                        </a:rPr>
                        <a:t>Less:</a:t>
                      </a:r>
                      <a:r>
                        <a:rPr lang="en-US" sz="2000" baseline="0" dirty="0" smtClean="0">
                          <a:latin typeface="Times New Roman" panose="02020603050405020304" pitchFamily="18" charset="0"/>
                          <a:cs typeface="Times New Roman" panose="02020603050405020304" pitchFamily="18" charset="0"/>
                        </a:rPr>
                        <a:t>  FY18 savings plans to be implemented</a:t>
                      </a:r>
                      <a:endParaRPr lang="en-US" sz="2000" dirty="0" smtClean="0">
                        <a:latin typeface="Times New Roman" panose="02020603050405020304" pitchFamily="18" charset="0"/>
                        <a:cs typeface="Times New Roman" panose="02020603050405020304" pitchFamily="18" charset="0"/>
                      </a:endParaRPr>
                    </a:p>
                  </a:txBody>
                  <a:tcPr/>
                </a:tc>
                <a:tc>
                  <a:txBody>
                    <a:bodyPr/>
                    <a:lstStyle/>
                    <a:p>
                      <a:pPr algn="r"/>
                      <a:r>
                        <a:rPr lang="en-US" sz="2000" dirty="0" smtClean="0">
                          <a:latin typeface="Times New Roman" panose="02020603050405020304" pitchFamily="18" charset="0"/>
                          <a:cs typeface="Times New Roman" panose="02020603050405020304" pitchFamily="18" charset="0"/>
                        </a:rPr>
                        <a:t>6,582</a:t>
                      </a:r>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2"/>
                  </a:ext>
                </a:extLst>
              </a:tr>
              <a:tr h="370840">
                <a:tc>
                  <a:txBody>
                    <a:bodyPr/>
                    <a:lstStyle/>
                    <a:p>
                      <a:r>
                        <a:rPr lang="en-US" sz="2000" dirty="0" smtClean="0">
                          <a:latin typeface="Times New Roman" panose="02020603050405020304" pitchFamily="18" charset="0"/>
                          <a:cs typeface="Times New Roman" panose="02020603050405020304" pitchFamily="18" charset="0"/>
                        </a:rPr>
                        <a:t>Total remaining gap</a:t>
                      </a:r>
                      <a:endParaRPr lang="en-US" sz="2000" dirty="0">
                        <a:latin typeface="Times New Roman" panose="02020603050405020304" pitchFamily="18" charset="0"/>
                        <a:cs typeface="Times New Roman" panose="02020603050405020304" pitchFamily="18" charset="0"/>
                      </a:endParaRPr>
                    </a:p>
                  </a:txBody>
                  <a:tcPr/>
                </a:tc>
                <a:tc>
                  <a:txBody>
                    <a:bodyPr/>
                    <a:lstStyle/>
                    <a:p>
                      <a:pPr algn="r"/>
                      <a:r>
                        <a:rPr lang="en-US" sz="2000" dirty="0" smtClean="0">
                          <a:latin typeface="Times New Roman" panose="02020603050405020304" pitchFamily="18" charset="0"/>
                          <a:cs typeface="Times New Roman" panose="02020603050405020304" pitchFamily="18" charset="0"/>
                        </a:rPr>
                        <a:t>(8,880)</a:t>
                      </a:r>
                    </a:p>
                  </a:txBody>
                  <a:tcPr/>
                </a:tc>
                <a:extLst>
                  <a:ext uri="{0D108BD9-81ED-4DB2-BD59-A6C34878D82A}">
                    <a16:rowId xmlns="" xmlns:a16="http://schemas.microsoft.com/office/drawing/2014/main" val="10003"/>
                  </a:ext>
                </a:extLst>
              </a:tr>
              <a:tr h="370840">
                <a:tc>
                  <a:txBody>
                    <a:bodyPr/>
                    <a:lstStyle/>
                    <a:p>
                      <a:endParaRPr lang="en-US" sz="2000" dirty="0">
                        <a:latin typeface="Times New Roman" panose="02020603050405020304" pitchFamily="18" charset="0"/>
                        <a:cs typeface="Times New Roman" panose="02020603050405020304" pitchFamily="18" charset="0"/>
                      </a:endParaRPr>
                    </a:p>
                  </a:txBody>
                  <a:tcPr/>
                </a:tc>
                <a:tc>
                  <a:txBody>
                    <a:bodyPr/>
                    <a:lstStyle/>
                    <a:p>
                      <a:pPr algn="r"/>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5"/>
                  </a:ext>
                </a:extLst>
              </a:tr>
              <a:tr h="370840">
                <a:tc>
                  <a:txBody>
                    <a:bodyPr/>
                    <a:lstStyle/>
                    <a:p>
                      <a:r>
                        <a:rPr lang="en-US" sz="2000" dirty="0" smtClean="0">
                          <a:latin typeface="Times New Roman" panose="02020603050405020304" pitchFamily="18" charset="0"/>
                          <a:cs typeface="Times New Roman" panose="02020603050405020304" pitchFamily="18" charset="0"/>
                        </a:rPr>
                        <a:t>Personnel</a:t>
                      </a:r>
                      <a:r>
                        <a:rPr lang="en-US" sz="2000" baseline="0" dirty="0" smtClean="0">
                          <a:latin typeface="Times New Roman" panose="02020603050405020304" pitchFamily="18" charset="0"/>
                          <a:cs typeface="Times New Roman" panose="02020603050405020304" pitchFamily="18" charset="0"/>
                        </a:rPr>
                        <a:t> savings</a:t>
                      </a:r>
                      <a:endParaRPr lang="en-US" sz="2000" dirty="0">
                        <a:latin typeface="Times New Roman" panose="02020603050405020304" pitchFamily="18" charset="0"/>
                        <a:cs typeface="Times New Roman" panose="02020603050405020304" pitchFamily="18" charset="0"/>
                      </a:endParaRPr>
                    </a:p>
                  </a:txBody>
                  <a:tcPr/>
                </a:tc>
                <a:tc>
                  <a:txBody>
                    <a:bodyPr/>
                    <a:lstStyle/>
                    <a:p>
                      <a:pPr algn="r"/>
                      <a:r>
                        <a:rPr lang="en-US" sz="2000" dirty="0" smtClean="0">
                          <a:latin typeface="Times New Roman" panose="02020603050405020304" pitchFamily="18" charset="0"/>
                          <a:cs typeface="Times New Roman" panose="02020603050405020304" pitchFamily="18" charset="0"/>
                        </a:rPr>
                        <a:t>1,800</a:t>
                      </a:r>
                    </a:p>
                  </a:txBody>
                  <a:tcPr/>
                </a:tc>
                <a:extLst>
                  <a:ext uri="{0D108BD9-81ED-4DB2-BD59-A6C34878D82A}">
                    <a16:rowId xmlns="" xmlns:a16="http://schemas.microsoft.com/office/drawing/2014/main" val="2700717495"/>
                  </a:ext>
                </a:extLst>
              </a:tr>
              <a:tr h="370840">
                <a:tc>
                  <a:txBody>
                    <a:bodyPr/>
                    <a:lstStyle/>
                    <a:p>
                      <a:endParaRPr lang="en-US" sz="2000" b="0" dirty="0">
                        <a:latin typeface="Times New Roman" panose="02020603050405020304" pitchFamily="18" charset="0"/>
                        <a:cs typeface="Times New Roman" panose="02020603050405020304" pitchFamily="18" charset="0"/>
                      </a:endParaRPr>
                    </a:p>
                  </a:txBody>
                  <a:tcPr/>
                </a:tc>
                <a:tc>
                  <a:txBody>
                    <a:bodyPr/>
                    <a:lstStyle/>
                    <a:p>
                      <a:r>
                        <a:rPr lang="en-US" sz="2000" b="1" dirty="0" smtClean="0">
                          <a:solidFill>
                            <a:srgbClr val="FF0000"/>
                          </a:solidFill>
                          <a:latin typeface="Times New Roman" panose="02020603050405020304" pitchFamily="18" charset="0"/>
                          <a:cs typeface="Times New Roman" panose="02020603050405020304" pitchFamily="18" charset="0"/>
                        </a:rPr>
                        <a:t>                </a:t>
                      </a:r>
                      <a:r>
                        <a:rPr lang="en-US" sz="2000" b="1" baseline="0" dirty="0" smtClean="0">
                          <a:solidFill>
                            <a:srgbClr val="FF0000"/>
                          </a:solidFill>
                          <a:latin typeface="Times New Roman" panose="02020603050405020304" pitchFamily="18" charset="0"/>
                          <a:cs typeface="Times New Roman" panose="02020603050405020304" pitchFamily="18" charset="0"/>
                        </a:rPr>
                        <a:t>  </a:t>
                      </a:r>
                      <a:r>
                        <a:rPr lang="en-US" sz="2000" b="1" dirty="0" smtClean="0">
                          <a:solidFill>
                            <a:srgbClr val="FF0000"/>
                          </a:solidFill>
                          <a:latin typeface="Times New Roman" panose="02020603050405020304" pitchFamily="18" charset="0"/>
                          <a:cs typeface="Times New Roman" panose="02020603050405020304" pitchFamily="18" charset="0"/>
                        </a:rPr>
                        <a:t>        </a:t>
                      </a:r>
                      <a:endParaRPr lang="en-US" sz="2000" b="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6"/>
                  </a:ext>
                </a:extLst>
              </a:tr>
              <a:tr h="370840">
                <a:tc>
                  <a:txBody>
                    <a:bodyPr/>
                    <a:lstStyle/>
                    <a:p>
                      <a:r>
                        <a:rPr lang="en-US" sz="2000" b="0" dirty="0" smtClean="0">
                          <a:latin typeface="Times New Roman" panose="02020603050405020304" pitchFamily="18" charset="0"/>
                          <a:cs typeface="Times New Roman" panose="02020603050405020304" pitchFamily="18" charset="0"/>
                        </a:rPr>
                        <a:t>Amount of deficit remaining</a:t>
                      </a:r>
                      <a:endParaRPr lang="en-US" sz="2000" b="0" dirty="0">
                        <a:latin typeface="Times New Roman" panose="02020603050405020304" pitchFamily="18" charset="0"/>
                        <a:cs typeface="Times New Roman" panose="02020603050405020304" pitchFamily="18" charset="0"/>
                      </a:endParaRPr>
                    </a:p>
                  </a:txBody>
                  <a:tcPr/>
                </a:tc>
                <a:tc>
                  <a:txBody>
                    <a:bodyPr/>
                    <a:lstStyle/>
                    <a:p>
                      <a:pPr algn="r"/>
                      <a:r>
                        <a:rPr lang="en-US" sz="2000" b="1" dirty="0" smtClean="0">
                          <a:solidFill>
                            <a:schemeClr val="tx1"/>
                          </a:solidFill>
                          <a:latin typeface="Times New Roman" panose="02020603050405020304" pitchFamily="18" charset="0"/>
                          <a:cs typeface="Times New Roman" panose="02020603050405020304" pitchFamily="18" charset="0"/>
                        </a:rPr>
                        <a:t>(7,080)</a:t>
                      </a:r>
                      <a:endParaRPr lang="en-US" sz="2000" b="1"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247633736"/>
                  </a:ext>
                </a:extLst>
              </a:tr>
            </a:tbl>
          </a:graphicData>
        </a:graphic>
      </p:graphicFrame>
    </p:spTree>
    <p:extLst>
      <p:ext uri="{BB962C8B-B14F-4D97-AF65-F5344CB8AC3E}">
        <p14:creationId xmlns:p14="http://schemas.microsoft.com/office/powerpoint/2010/main" val="337818692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1929199" y="1169773"/>
            <a:ext cx="7620000" cy="5029200"/>
          </a:xfrm>
        </p:spPr>
        <p:txBody>
          <a:bodyPr/>
          <a:lstStyle/>
          <a:p>
            <a:pPr marL="0" indent="0">
              <a:buNone/>
            </a:pPr>
            <a:endParaRPr lang="en-US" altLang="en-US" sz="2400" dirty="0" smtClean="0">
              <a:latin typeface="Times New Roman" panose="02020603050405020304" pitchFamily="18" charset="0"/>
              <a:cs typeface="Times New Roman" panose="02020603050405020304" pitchFamily="18" charset="0"/>
            </a:endParaRPr>
          </a:p>
          <a:p>
            <a:endParaRPr lang="en-US" altLang="en-US" sz="2400" dirty="0" smtClean="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Involves 40–70 positions</a:t>
            </a:r>
          </a:p>
          <a:p>
            <a:endParaRPr lang="en-US" altLang="en-US" sz="2400" dirty="0" smtClean="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Tentative plans are presently being reviewed </a:t>
            </a:r>
          </a:p>
          <a:p>
            <a:endParaRPr lang="en-US" altLang="en-US" sz="2400" dirty="0" smtClean="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Discussion with unions to take all appropriate steps</a:t>
            </a:r>
          </a:p>
          <a:p>
            <a:endParaRPr lang="en-US" altLang="en-US" sz="2400" dirty="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Notifications to be completed in November</a:t>
            </a:r>
          </a:p>
          <a:p>
            <a:endParaRPr lang="en-US" altLang="en-US" sz="2400" dirty="0" smtClean="0">
              <a:latin typeface="Times New Roman" panose="02020603050405020304" pitchFamily="18" charset="0"/>
              <a:cs typeface="Times New Roman" panose="02020603050405020304" pitchFamily="18" charset="0"/>
            </a:endParaRPr>
          </a:p>
          <a:p>
            <a:endParaRPr lang="en-US" altLang="en-US" sz="2400" dirty="0" smtClean="0">
              <a:latin typeface="Times New Roman" panose="02020603050405020304" pitchFamily="18" charset="0"/>
              <a:cs typeface="Times New Roman" panose="02020603050405020304" pitchFamily="18" charset="0"/>
            </a:endParaRPr>
          </a:p>
          <a:p>
            <a:endParaRPr lang="en-US" altLang="en-US" sz="2400" dirty="0" smtClean="0">
              <a:latin typeface="Times New Roman" panose="02020603050405020304" pitchFamily="18" charset="0"/>
              <a:cs typeface="Times New Roman" panose="02020603050405020304" pitchFamily="18" charset="0"/>
            </a:endParaRPr>
          </a:p>
        </p:txBody>
      </p:sp>
      <p:sp>
        <p:nvSpPr>
          <p:cNvPr id="6" name="Title 1"/>
          <p:cNvSpPr txBox="1">
            <a:spLocks/>
          </p:cNvSpPr>
          <p:nvPr/>
        </p:nvSpPr>
        <p:spPr bwMode="auto">
          <a:xfrm>
            <a:off x="815324" y="277091"/>
            <a:ext cx="10767076" cy="606580"/>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kern="0" dirty="0" smtClean="0">
                <a:latin typeface="Times New Roman" panose="02020603050405020304" pitchFamily="18" charset="0"/>
                <a:cs typeface="Times New Roman" panose="02020603050405020304" pitchFamily="18" charset="0"/>
              </a:rPr>
              <a:t>Personnel Reductions</a:t>
            </a:r>
            <a:endParaRPr lang="en-US"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437021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812800" y="1661160"/>
            <a:ext cx="9550400" cy="4619368"/>
          </a:xfrm>
        </p:spPr>
        <p:txBody>
          <a:bodyPr/>
          <a:lstStyle/>
          <a:p>
            <a:endParaRPr lang="en-US" dirty="0"/>
          </a:p>
          <a:p>
            <a:r>
              <a:rPr lang="en-US" sz="2400" dirty="0" smtClean="0">
                <a:latin typeface="Times New Roman" panose="02020603050405020304" pitchFamily="18" charset="0"/>
                <a:cs typeface="Times New Roman" panose="02020603050405020304" pitchFamily="18" charset="0"/>
              </a:rPr>
              <a:t>Introduction</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FY17 Results</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FY18 </a:t>
            </a:r>
            <a:r>
              <a:rPr lang="en-US" sz="2400" dirty="0">
                <a:latin typeface="Times New Roman" panose="02020603050405020304" pitchFamily="18" charset="0"/>
                <a:cs typeface="Times New Roman" panose="02020603050405020304" pitchFamily="18" charset="0"/>
              </a:rPr>
              <a:t>Operating </a:t>
            </a:r>
            <a:r>
              <a:rPr lang="en-US" sz="2400" dirty="0" smtClean="0">
                <a:latin typeface="Times New Roman" panose="02020603050405020304" pitchFamily="18" charset="0"/>
                <a:cs typeface="Times New Roman" panose="02020603050405020304" pitchFamily="18" charset="0"/>
              </a:rPr>
              <a:t>Budget</a:t>
            </a:r>
          </a:p>
          <a:p>
            <a:r>
              <a:rPr lang="en-US" sz="2400" dirty="0" smtClean="0">
                <a:latin typeface="Times New Roman" panose="02020603050405020304" pitchFamily="18" charset="0"/>
                <a:cs typeface="Times New Roman" panose="02020603050405020304" pitchFamily="18" charset="0"/>
              </a:rPr>
              <a:t>Capital Projects Update</a:t>
            </a:r>
          </a:p>
          <a:p>
            <a:r>
              <a:rPr lang="en-US" sz="2400" dirty="0" smtClean="0">
                <a:latin typeface="Times New Roman" panose="02020603050405020304" pitchFamily="18" charset="0"/>
                <a:cs typeface="Times New Roman" panose="02020603050405020304" pitchFamily="18" charset="0"/>
              </a:rPr>
              <a:t>Parking Update</a:t>
            </a:r>
          </a:p>
          <a:p>
            <a:r>
              <a:rPr lang="en-US" sz="2400" dirty="0" smtClean="0">
                <a:latin typeface="Times New Roman" panose="02020603050405020304" pitchFamily="18" charset="0"/>
                <a:cs typeface="Times New Roman" panose="02020603050405020304" pitchFamily="18" charset="0"/>
              </a:rPr>
              <a:t>Academic Program</a:t>
            </a:r>
          </a:p>
          <a:p>
            <a:r>
              <a:rPr lang="en-US" sz="2400" dirty="0" smtClean="0">
                <a:latin typeface="Times New Roman" panose="02020603050405020304" pitchFamily="18" charset="0"/>
                <a:cs typeface="Times New Roman" panose="02020603050405020304" pitchFamily="18" charset="0"/>
              </a:rPr>
              <a:t>Questions and Comments</a:t>
            </a:r>
            <a:endParaRPr lang="en-US" sz="2400" dirty="0">
              <a:latin typeface="Times New Roman" panose="02020603050405020304" pitchFamily="18" charset="0"/>
              <a:cs typeface="Times New Roman" panose="02020603050405020304" pitchFamily="18" charset="0"/>
            </a:endParaRPr>
          </a:p>
          <a:p>
            <a:pPr lvl="1"/>
            <a:endParaRPr lang="en-US" sz="2400" dirty="0"/>
          </a:p>
          <a:p>
            <a:pPr lvl="1"/>
            <a:endParaRPr lang="en-US" dirty="0"/>
          </a:p>
        </p:txBody>
      </p:sp>
      <p:sp>
        <p:nvSpPr>
          <p:cNvPr id="6" name="Title 1"/>
          <p:cNvSpPr>
            <a:spLocks noGrp="1"/>
          </p:cNvSpPr>
          <p:nvPr>
            <p:ph type="title"/>
          </p:nvPr>
        </p:nvSpPr>
        <p:spPr>
          <a:xfrm>
            <a:off x="815324" y="298455"/>
            <a:ext cx="10767076" cy="585216"/>
          </a:xfrm>
          <a:solidFill>
            <a:schemeClr val="accent5">
              <a:lumMod val="90000"/>
            </a:schemeClr>
          </a:solidFill>
        </p:spPr>
        <p:txBody>
          <a:bodyPr/>
          <a:lstStyle/>
          <a:p>
            <a:r>
              <a:rPr lang="en-US" b="1" dirty="0" smtClean="0">
                <a:latin typeface="Times New Roman" panose="02020603050405020304" pitchFamily="18" charset="0"/>
                <a:cs typeface="Times New Roman" panose="02020603050405020304" pitchFamily="18" charset="0"/>
              </a:rPr>
              <a:t>Agenda</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129858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1929199" y="1294468"/>
            <a:ext cx="7620000" cy="5029200"/>
          </a:xfrm>
        </p:spPr>
        <p:txBody>
          <a:bodyPr/>
          <a:lstStyle/>
          <a:p>
            <a:pPr marL="0" indent="0">
              <a:buNone/>
            </a:pPr>
            <a:r>
              <a:rPr lang="en-US" altLang="en-US" sz="2400" dirty="0" smtClean="0">
                <a:latin typeface="Times New Roman" panose="02020603050405020304" pitchFamily="18" charset="0"/>
                <a:cs typeface="Times New Roman" panose="02020603050405020304" pitchFamily="18" charset="0"/>
              </a:rPr>
              <a:t>To close the remaining budget </a:t>
            </a:r>
            <a:r>
              <a:rPr lang="en-US" altLang="en-US" sz="2400" dirty="0">
                <a:latin typeface="Times New Roman" panose="02020603050405020304" pitchFamily="18" charset="0"/>
                <a:cs typeface="Times New Roman" panose="02020603050405020304" pitchFamily="18" charset="0"/>
              </a:rPr>
              <a:t>g</a:t>
            </a:r>
            <a:r>
              <a:rPr lang="en-US" altLang="en-US" sz="2400" dirty="0" smtClean="0">
                <a:latin typeface="Times New Roman" panose="02020603050405020304" pitchFamily="18" charset="0"/>
                <a:cs typeface="Times New Roman" panose="02020603050405020304" pitchFamily="18" charset="0"/>
              </a:rPr>
              <a:t>ap, further areas of university operations are under review and being discussed</a:t>
            </a:r>
          </a:p>
          <a:p>
            <a:pPr>
              <a:buFont typeface="Arial" panose="020B0604020202020204" pitchFamily="34" charset="0"/>
              <a:buChar char="•"/>
            </a:pPr>
            <a:endParaRPr lang="en-US" altLang="en-US" sz="1800" dirty="0" smtClean="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Centers and institutes  </a:t>
            </a:r>
          </a:p>
          <a:p>
            <a:r>
              <a:rPr lang="en-US" altLang="en-US" sz="2400" dirty="0" smtClean="0">
                <a:latin typeface="Times New Roman" panose="02020603050405020304" pitchFamily="18" charset="0"/>
                <a:cs typeface="Times New Roman" panose="02020603050405020304" pitchFamily="18" charset="0"/>
              </a:rPr>
              <a:t>Negotiated furlough</a:t>
            </a:r>
          </a:p>
          <a:p>
            <a:r>
              <a:rPr lang="en-US" altLang="en-US" sz="2400" dirty="0" smtClean="0">
                <a:latin typeface="Times New Roman" panose="02020603050405020304" pitchFamily="18" charset="0"/>
                <a:cs typeface="Times New Roman" panose="02020603050405020304" pitchFamily="18" charset="0"/>
              </a:rPr>
              <a:t>Program review </a:t>
            </a:r>
            <a:endParaRPr lang="en-US" altLang="en-US" sz="2400" dirty="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Temporary employees</a:t>
            </a:r>
          </a:p>
          <a:p>
            <a:r>
              <a:rPr lang="en-US" altLang="en-US" sz="2400" dirty="0" smtClean="0">
                <a:latin typeface="Times New Roman" panose="02020603050405020304" pitchFamily="18" charset="0"/>
                <a:cs typeface="Times New Roman" panose="02020603050405020304" pitchFamily="18" charset="0"/>
              </a:rPr>
              <a:t>Reorganization of administration and finance functions</a:t>
            </a:r>
          </a:p>
          <a:p>
            <a:r>
              <a:rPr lang="en-US" altLang="en-US" sz="2400" dirty="0" smtClean="0">
                <a:latin typeface="Times New Roman" panose="02020603050405020304" pitchFamily="18" charset="0"/>
                <a:cs typeface="Times New Roman" panose="02020603050405020304" pitchFamily="18" charset="0"/>
              </a:rPr>
              <a:t>Reorganization of marketing</a:t>
            </a:r>
          </a:p>
          <a:p>
            <a:pPr marL="0" indent="0">
              <a:buNone/>
            </a:pPr>
            <a:endParaRPr lang="en-US" altLang="en-US" sz="2400" dirty="0">
              <a:latin typeface="Times New Roman" panose="02020603050405020304" pitchFamily="18" charset="0"/>
              <a:cs typeface="Times New Roman" panose="02020603050405020304" pitchFamily="18" charset="0"/>
            </a:endParaRPr>
          </a:p>
        </p:txBody>
      </p:sp>
      <p:sp>
        <p:nvSpPr>
          <p:cNvPr id="5" name="Title 1"/>
          <p:cNvSpPr txBox="1">
            <a:spLocks/>
          </p:cNvSpPr>
          <p:nvPr/>
        </p:nvSpPr>
        <p:spPr bwMode="auto">
          <a:xfrm>
            <a:off x="815324" y="277091"/>
            <a:ext cx="10767076" cy="606580"/>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kern="0" dirty="0" smtClean="0">
                <a:latin typeface="Times New Roman" panose="02020603050405020304" pitchFamily="18" charset="0"/>
                <a:cs typeface="Times New Roman" panose="02020603050405020304" pitchFamily="18" charset="0"/>
              </a:rPr>
              <a:t>Next Steps to Get to $5M Deficit or Better</a:t>
            </a:r>
            <a:endParaRPr lang="en-US"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104620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1191493" y="1349884"/>
            <a:ext cx="8413126" cy="5029200"/>
          </a:xfrm>
        </p:spPr>
        <p:txBody>
          <a:bodyPr/>
          <a:lstStyle/>
          <a:p>
            <a:r>
              <a:rPr lang="en-US" altLang="en-US" sz="2400" dirty="0" smtClean="0">
                <a:latin typeface="Times New Roman" panose="02020603050405020304" pitchFamily="18" charset="0"/>
                <a:cs typeface="Times New Roman" panose="02020603050405020304" pitchFamily="18" charset="0"/>
              </a:rPr>
              <a:t>A pathway is there to solidify the university’s financial future</a:t>
            </a:r>
          </a:p>
          <a:p>
            <a:r>
              <a:rPr lang="en-US" altLang="en-US" sz="2400" dirty="0" smtClean="0">
                <a:latin typeface="Times New Roman" panose="02020603050405020304" pitchFamily="18" charset="0"/>
                <a:cs typeface="Times New Roman" panose="02020603050405020304" pitchFamily="18" charset="0"/>
              </a:rPr>
              <a:t>The university is being right-sized to support our current operations </a:t>
            </a:r>
            <a:r>
              <a:rPr lang="en-US" altLang="en-US" sz="2400" i="1" dirty="0" smtClean="0">
                <a:latin typeface="Times New Roman" panose="02020603050405020304" pitchFamily="18" charset="0"/>
                <a:cs typeface="Times New Roman" panose="02020603050405020304" pitchFamily="18" charset="0"/>
              </a:rPr>
              <a:t>and</a:t>
            </a:r>
            <a:r>
              <a:rPr lang="en-US" altLang="en-US" sz="2400" dirty="0" smtClean="0">
                <a:latin typeface="Times New Roman" panose="02020603050405020304" pitchFamily="18" charset="0"/>
                <a:cs typeface="Times New Roman" panose="02020603050405020304" pitchFamily="18" charset="0"/>
              </a:rPr>
              <a:t> to become better</a:t>
            </a:r>
          </a:p>
          <a:p>
            <a:r>
              <a:rPr lang="en-US" altLang="en-US" sz="2400" dirty="0" smtClean="0">
                <a:latin typeface="Times New Roman" panose="02020603050405020304" pitchFamily="18" charset="0"/>
                <a:cs typeface="Times New Roman" panose="02020603050405020304" pitchFamily="18" charset="0"/>
              </a:rPr>
              <a:t>Can make decisions on how to move forward</a:t>
            </a:r>
          </a:p>
          <a:p>
            <a:r>
              <a:rPr lang="en-US" altLang="en-US" sz="2400" dirty="0">
                <a:latin typeface="Times New Roman" panose="02020603050405020304" pitchFamily="18" charset="0"/>
                <a:cs typeface="Times New Roman" panose="02020603050405020304" pitchFamily="18" charset="0"/>
              </a:rPr>
              <a:t>Can focus on how to grow net revenue, including</a:t>
            </a:r>
          </a:p>
          <a:p>
            <a:pPr lvl="2"/>
            <a:r>
              <a:rPr lang="en-US" altLang="en-US" sz="2400" dirty="0">
                <a:latin typeface="Times New Roman" panose="02020603050405020304" pitchFamily="18" charset="0"/>
                <a:cs typeface="Times New Roman" panose="02020603050405020304" pitchFamily="18" charset="0"/>
              </a:rPr>
              <a:t>Increased enrollment</a:t>
            </a:r>
          </a:p>
          <a:p>
            <a:pPr lvl="2"/>
            <a:r>
              <a:rPr lang="en-US" altLang="en-US" sz="2400" dirty="0">
                <a:latin typeface="Times New Roman" panose="02020603050405020304" pitchFamily="18" charset="0"/>
                <a:cs typeface="Times New Roman" panose="02020603050405020304" pitchFamily="18" charset="0"/>
              </a:rPr>
              <a:t>Online </a:t>
            </a:r>
            <a:r>
              <a:rPr lang="en-US" altLang="en-US" sz="2400" dirty="0" smtClean="0">
                <a:latin typeface="Times New Roman" panose="02020603050405020304" pitchFamily="18" charset="0"/>
                <a:cs typeface="Times New Roman" panose="02020603050405020304" pitchFamily="18" charset="0"/>
              </a:rPr>
              <a:t>education</a:t>
            </a:r>
          </a:p>
          <a:p>
            <a:pPr lvl="2"/>
            <a:r>
              <a:rPr lang="en-US" altLang="en-US" sz="2400" dirty="0" smtClean="0">
                <a:latin typeface="Times New Roman" panose="02020603050405020304" pitchFamily="18" charset="0"/>
                <a:cs typeface="Times New Roman" panose="02020603050405020304" pitchFamily="18" charset="0"/>
              </a:rPr>
              <a:t>Bayside development</a:t>
            </a:r>
            <a:endParaRPr lang="en-US" altLang="en-US" sz="2000" dirty="0" smtClean="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Be in a better position to solve the remaining funding needs for the substructure project</a:t>
            </a:r>
          </a:p>
          <a:p>
            <a:pPr marL="857250" lvl="2" indent="0">
              <a:buNone/>
            </a:pPr>
            <a:endParaRPr lang="en-US" altLang="en-US" sz="2400" dirty="0" smtClean="0">
              <a:latin typeface="Times New Roman" panose="02020603050405020304" pitchFamily="18" charset="0"/>
              <a:cs typeface="Times New Roman" panose="02020603050405020304" pitchFamily="18" charset="0"/>
            </a:endParaRPr>
          </a:p>
          <a:p>
            <a:pPr marL="857250" lvl="2" indent="0">
              <a:buNone/>
            </a:pPr>
            <a:endParaRPr lang="en-US" altLang="en-US" sz="2400" dirty="0">
              <a:latin typeface="Times New Roman" panose="02020603050405020304" pitchFamily="18" charset="0"/>
              <a:cs typeface="Times New Roman" panose="02020603050405020304" pitchFamily="18" charset="0"/>
            </a:endParaRPr>
          </a:p>
          <a:p>
            <a:pPr marL="857250" lvl="2" indent="0">
              <a:buNone/>
            </a:pPr>
            <a:endParaRPr lang="en-US" altLang="en-US" sz="2400" dirty="0" smtClean="0">
              <a:latin typeface="Times New Roman" panose="02020603050405020304" pitchFamily="18" charset="0"/>
              <a:cs typeface="Times New Roman" panose="02020603050405020304" pitchFamily="18" charset="0"/>
            </a:endParaRPr>
          </a:p>
          <a:p>
            <a:pPr marL="857250" lvl="2" indent="0">
              <a:buNone/>
            </a:pPr>
            <a:endParaRPr lang="en-US" altLang="en-US" sz="2400" dirty="0" smtClean="0">
              <a:latin typeface="Times New Roman" panose="02020603050405020304" pitchFamily="18" charset="0"/>
              <a:cs typeface="Times New Roman" panose="02020603050405020304" pitchFamily="18" charset="0"/>
            </a:endParaRPr>
          </a:p>
          <a:p>
            <a:pPr marL="0" indent="0">
              <a:buNone/>
            </a:pPr>
            <a:endParaRPr lang="en-US" altLang="en-US" sz="2800" dirty="0">
              <a:latin typeface="Times New Roman" panose="02020603050405020304" pitchFamily="18" charset="0"/>
              <a:cs typeface="Times New Roman" panose="02020603050405020304" pitchFamily="18" charset="0"/>
            </a:endParaRPr>
          </a:p>
        </p:txBody>
      </p:sp>
      <p:sp>
        <p:nvSpPr>
          <p:cNvPr id="5" name="Title 1"/>
          <p:cNvSpPr txBox="1">
            <a:spLocks/>
          </p:cNvSpPr>
          <p:nvPr/>
        </p:nvSpPr>
        <p:spPr bwMode="auto">
          <a:xfrm>
            <a:off x="815324" y="277091"/>
            <a:ext cx="10767076" cy="606580"/>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kern="0" dirty="0" smtClean="0">
                <a:latin typeface="Times New Roman" panose="02020603050405020304" pitchFamily="18" charset="0"/>
                <a:cs typeface="Times New Roman" panose="02020603050405020304" pitchFamily="18" charset="0"/>
              </a:rPr>
              <a:t>What Does This Mean for the Future?</a:t>
            </a:r>
            <a:endParaRPr lang="en-US"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086643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6836" y="1616364"/>
            <a:ext cx="9236363" cy="1588654"/>
          </a:xfrm>
        </p:spPr>
        <p:txBody>
          <a:bodyPr/>
          <a:lstStyle/>
          <a:p>
            <a:pPr algn="ctr"/>
            <a:r>
              <a:rPr lang="en-US" sz="4400" dirty="0" smtClean="0"/>
              <a:t>Capital Projects Update</a:t>
            </a:r>
            <a:endParaRPr lang="en-US" sz="4400" dirty="0"/>
          </a:p>
        </p:txBody>
      </p:sp>
    </p:spTree>
    <p:extLst>
      <p:ext uri="{BB962C8B-B14F-4D97-AF65-F5344CB8AC3E}">
        <p14:creationId xmlns:p14="http://schemas.microsoft.com/office/powerpoint/2010/main" val="96275758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1929199" y="754131"/>
            <a:ext cx="7620000" cy="5029200"/>
          </a:xfrm>
        </p:spPr>
        <p:txBody>
          <a:bodyPr/>
          <a:lstStyle/>
          <a:p>
            <a:pPr marL="0" indent="0">
              <a:buNone/>
            </a:pPr>
            <a:endParaRPr lang="en-US" altLang="en-US" sz="2800" dirty="0" smtClean="0">
              <a:latin typeface="Times New Roman" panose="02020603050405020304" pitchFamily="18" charset="0"/>
              <a:cs typeface="Times New Roman" panose="02020603050405020304" pitchFamily="18" charset="0"/>
            </a:endParaRPr>
          </a:p>
          <a:p>
            <a:r>
              <a:rPr lang="en-US" altLang="en-US" sz="2800" dirty="0" smtClean="0">
                <a:latin typeface="Times New Roman" panose="02020603050405020304" pitchFamily="18" charset="0"/>
                <a:cs typeface="Times New Roman" panose="02020603050405020304" pitchFamily="18" charset="0"/>
              </a:rPr>
              <a:t>Substructure/SDQD project approved by </a:t>
            </a:r>
            <a:r>
              <a:rPr lang="en-US" altLang="en-US" sz="2800" dirty="0" smtClean="0">
                <a:latin typeface="Times New Roman" panose="02020603050405020304" pitchFamily="18" charset="0"/>
                <a:cs typeface="Times New Roman" panose="02020603050405020304" pitchFamily="18" charset="0"/>
              </a:rPr>
              <a:t>board </a:t>
            </a:r>
            <a:r>
              <a:rPr lang="en-US" altLang="en-US" sz="2800" dirty="0" smtClean="0">
                <a:latin typeface="Times New Roman" panose="02020603050405020304" pitchFamily="18" charset="0"/>
                <a:cs typeface="Times New Roman" panose="02020603050405020304" pitchFamily="18" charset="0"/>
              </a:rPr>
              <a:t>of </a:t>
            </a:r>
            <a:r>
              <a:rPr lang="en-US" altLang="en-US" sz="2800" dirty="0" smtClean="0">
                <a:latin typeface="Times New Roman" panose="02020603050405020304" pitchFamily="18" charset="0"/>
                <a:cs typeface="Times New Roman" panose="02020603050405020304" pitchFamily="18" charset="0"/>
              </a:rPr>
              <a:t>trustees </a:t>
            </a:r>
            <a:r>
              <a:rPr lang="en-US" altLang="en-US" sz="2800" dirty="0" smtClean="0">
                <a:latin typeface="Times New Roman" panose="02020603050405020304" pitchFamily="18" charset="0"/>
                <a:cs typeface="Times New Roman" panose="02020603050405020304" pitchFamily="18" charset="0"/>
              </a:rPr>
              <a:t>in the amount of $155.5M.</a:t>
            </a:r>
          </a:p>
          <a:p>
            <a:pPr marL="0" indent="0">
              <a:buNone/>
            </a:pPr>
            <a:endParaRPr lang="en-US" altLang="en-US" sz="2800" dirty="0" smtClean="0">
              <a:latin typeface="Times New Roman" panose="02020603050405020304" pitchFamily="18" charset="0"/>
              <a:cs typeface="Times New Roman" panose="02020603050405020304" pitchFamily="18" charset="0"/>
            </a:endParaRPr>
          </a:p>
          <a:p>
            <a:r>
              <a:rPr lang="en-US" altLang="en-US" sz="2800" dirty="0" smtClean="0">
                <a:latin typeface="Times New Roman" panose="02020603050405020304" pitchFamily="18" charset="0"/>
                <a:cs typeface="Times New Roman" panose="02020603050405020304" pitchFamily="18" charset="0"/>
              </a:rPr>
              <a:t>The Commonwealth’s FY18 </a:t>
            </a:r>
            <a:r>
              <a:rPr lang="en-US" altLang="en-US" sz="2800" dirty="0" smtClean="0">
                <a:latin typeface="Times New Roman" panose="02020603050405020304" pitchFamily="18" charset="0"/>
                <a:cs typeface="Times New Roman" panose="02020603050405020304" pitchFamily="18" charset="0"/>
              </a:rPr>
              <a:t>capital plan </a:t>
            </a:r>
            <a:r>
              <a:rPr lang="en-US" altLang="en-US" sz="2800" dirty="0" smtClean="0">
                <a:latin typeface="Times New Roman" panose="02020603050405020304" pitchFamily="18" charset="0"/>
                <a:cs typeface="Times New Roman" panose="02020603050405020304" pitchFamily="18" charset="0"/>
              </a:rPr>
              <a:t>appropriates $78M of funding over the next three fiscal years, beginning with $6M in FY18.</a:t>
            </a:r>
          </a:p>
          <a:p>
            <a:pPr marL="0" indent="0">
              <a:buNone/>
            </a:pPr>
            <a:endParaRPr lang="en-US" altLang="en-US" sz="2800" dirty="0" smtClean="0">
              <a:latin typeface="Times New Roman" panose="02020603050405020304" pitchFamily="18" charset="0"/>
              <a:cs typeface="Times New Roman" panose="02020603050405020304" pitchFamily="18" charset="0"/>
            </a:endParaRPr>
          </a:p>
          <a:p>
            <a:r>
              <a:rPr lang="en-US" altLang="en-US" sz="2800" dirty="0" smtClean="0">
                <a:latin typeface="Times New Roman" panose="02020603050405020304" pitchFamily="18" charset="0"/>
                <a:cs typeface="Times New Roman" panose="02020603050405020304" pitchFamily="18" charset="0"/>
              </a:rPr>
              <a:t>Relocation work for the Science Center and </a:t>
            </a:r>
            <a:r>
              <a:rPr lang="en-US" altLang="en-US" sz="2800" dirty="0" smtClean="0">
                <a:latin typeface="Times New Roman" panose="02020603050405020304" pitchFamily="18" charset="0"/>
                <a:cs typeface="Times New Roman" panose="02020603050405020304" pitchFamily="18" charset="0"/>
              </a:rPr>
              <a:t>athletics </a:t>
            </a:r>
            <a:r>
              <a:rPr lang="en-US" altLang="en-US" sz="2800" dirty="0" smtClean="0">
                <a:latin typeface="Times New Roman" panose="02020603050405020304" pitchFamily="18" charset="0"/>
                <a:cs typeface="Times New Roman" panose="02020603050405020304" pitchFamily="18" charset="0"/>
              </a:rPr>
              <a:t>areas is underway.</a:t>
            </a:r>
          </a:p>
          <a:p>
            <a:endParaRPr lang="en-US" altLang="en-US" sz="2800" dirty="0">
              <a:latin typeface="Times New Roman" panose="02020603050405020304" pitchFamily="18" charset="0"/>
              <a:cs typeface="Times New Roman" panose="02020603050405020304" pitchFamily="18" charset="0"/>
            </a:endParaRPr>
          </a:p>
        </p:txBody>
      </p:sp>
      <p:sp>
        <p:nvSpPr>
          <p:cNvPr id="5" name="Title 1"/>
          <p:cNvSpPr txBox="1">
            <a:spLocks/>
          </p:cNvSpPr>
          <p:nvPr/>
        </p:nvSpPr>
        <p:spPr bwMode="auto">
          <a:xfrm>
            <a:off x="815324" y="277091"/>
            <a:ext cx="10767076" cy="606580"/>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kern="0" dirty="0" smtClean="0">
                <a:latin typeface="Times New Roman" panose="02020603050405020304" pitchFamily="18" charset="0"/>
                <a:cs typeface="Times New Roman" panose="02020603050405020304" pitchFamily="18" charset="0"/>
              </a:rPr>
              <a:t>New Project – Substructure / SDQD</a:t>
            </a:r>
            <a:endParaRPr lang="en-US"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888891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2"/>
            </a:gs>
            <a:gs pos="100000">
              <a:schemeClr val="bg1"/>
            </a:gs>
          </a:gsLst>
          <a:lin ang="5400000"/>
        </a:gradFill>
        <a:effectLst/>
      </p:bgPr>
    </p:bg>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1929199" y="1169773"/>
            <a:ext cx="7620000" cy="5029200"/>
          </a:xfrm>
        </p:spPr>
        <p:txBody>
          <a:bodyPr/>
          <a:lstStyle/>
          <a:p>
            <a:pPr marL="0" indent="0">
              <a:buNone/>
            </a:pPr>
            <a:endParaRPr lang="en-US" altLang="en-US" sz="2400" dirty="0" smtClean="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en-US" sz="2400" dirty="0" smtClean="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Tri-generation plant - $27.5M</a:t>
            </a:r>
          </a:p>
          <a:p>
            <a:r>
              <a:rPr lang="en-US" altLang="en-US" sz="2400" dirty="0" smtClean="0">
                <a:latin typeface="Times New Roman" panose="02020603050405020304" pitchFamily="18" charset="0"/>
                <a:cs typeface="Times New Roman" panose="02020603050405020304" pitchFamily="18" charset="0"/>
              </a:rPr>
              <a:t>Public safety and athletics building - $22.7M</a:t>
            </a:r>
          </a:p>
          <a:p>
            <a:r>
              <a:rPr lang="en-US" altLang="en-US" sz="2400" dirty="0" smtClean="0">
                <a:latin typeface="Times New Roman" panose="02020603050405020304" pitchFamily="18" charset="0"/>
                <a:cs typeface="Times New Roman" panose="02020603050405020304" pitchFamily="18" charset="0"/>
              </a:rPr>
              <a:t>Various other projects - $11.7M</a:t>
            </a:r>
          </a:p>
          <a:p>
            <a:r>
              <a:rPr lang="en-US" altLang="en-US" sz="2400" dirty="0" smtClean="0">
                <a:latin typeface="Times New Roman" panose="02020603050405020304" pitchFamily="18" charset="0"/>
                <a:cs typeface="Times New Roman" panose="02020603050405020304" pitchFamily="18" charset="0"/>
              </a:rPr>
              <a:t>New pool - $10.0M</a:t>
            </a:r>
          </a:p>
          <a:p>
            <a:r>
              <a:rPr lang="en-US" altLang="en-US" sz="2400" dirty="0" smtClean="0">
                <a:latin typeface="Times New Roman" panose="02020603050405020304" pitchFamily="18" charset="0"/>
                <a:cs typeface="Times New Roman" panose="02020603050405020304" pitchFamily="18" charset="0"/>
              </a:rPr>
              <a:t>New greenhouse - $4.5M</a:t>
            </a:r>
          </a:p>
          <a:p>
            <a:endParaRPr lang="en-US" altLang="en-US" sz="2400" dirty="0" smtClean="0">
              <a:latin typeface="Times New Roman" panose="02020603050405020304" pitchFamily="18" charset="0"/>
              <a:cs typeface="Times New Roman" panose="02020603050405020304" pitchFamily="18" charset="0"/>
            </a:endParaRPr>
          </a:p>
          <a:p>
            <a:pPr marL="457200" lvl="1" indent="0">
              <a:buNone/>
            </a:pPr>
            <a:r>
              <a:rPr lang="en-US" altLang="en-US" sz="2400" b="1" dirty="0" smtClean="0">
                <a:latin typeface="Times New Roman" panose="02020603050405020304" pitchFamily="18" charset="0"/>
                <a:cs typeface="Times New Roman" panose="02020603050405020304" pitchFamily="18" charset="0"/>
              </a:rPr>
              <a:t>		Total - $76.4M</a:t>
            </a:r>
          </a:p>
          <a:p>
            <a:pPr marL="0" indent="0">
              <a:buNone/>
            </a:pPr>
            <a:endParaRPr lang="en-US" altLang="en-US" sz="2400" dirty="0" smtClean="0">
              <a:latin typeface="Times New Roman" panose="02020603050405020304" pitchFamily="18" charset="0"/>
              <a:cs typeface="Times New Roman" panose="02020603050405020304" pitchFamily="18" charset="0"/>
            </a:endParaRPr>
          </a:p>
        </p:txBody>
      </p:sp>
      <p:sp>
        <p:nvSpPr>
          <p:cNvPr id="5" name="Title 1"/>
          <p:cNvSpPr txBox="1">
            <a:spLocks/>
          </p:cNvSpPr>
          <p:nvPr/>
        </p:nvSpPr>
        <p:spPr bwMode="auto">
          <a:xfrm>
            <a:off x="815324" y="277091"/>
            <a:ext cx="10767076" cy="606580"/>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kern="0" dirty="0" smtClean="0">
                <a:latin typeface="Times New Roman" panose="02020603050405020304" pitchFamily="18" charset="0"/>
                <a:cs typeface="Times New Roman" panose="02020603050405020304" pitchFamily="18" charset="0"/>
              </a:rPr>
              <a:t>Projects Removed from the Capital Plan</a:t>
            </a:r>
            <a:endParaRPr lang="en-US"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9409679"/>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2"/>
            </a:gs>
            <a:gs pos="100000">
              <a:schemeClr val="bg1"/>
            </a:gs>
          </a:gsLst>
          <a:lin ang="5400000"/>
        </a:gradFill>
        <a:effectLst/>
      </p:bgPr>
    </p:bg>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1693668" y="1169773"/>
            <a:ext cx="8253892" cy="5029200"/>
          </a:xfrm>
        </p:spPr>
        <p:txBody>
          <a:bodyPr/>
          <a:lstStyle/>
          <a:p>
            <a:pPr marL="0" indent="0">
              <a:buNone/>
            </a:pPr>
            <a:endParaRPr lang="en-US" altLang="en-US" sz="2400" dirty="0" smtClean="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altLang="en-US" sz="2400" dirty="0" smtClean="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Originally approved by the </a:t>
            </a:r>
            <a:r>
              <a:rPr lang="en-US" altLang="en-US" sz="2400" dirty="0" smtClean="0">
                <a:latin typeface="Times New Roman" panose="02020603050405020304" pitchFamily="18" charset="0"/>
                <a:cs typeface="Times New Roman" panose="02020603050405020304" pitchFamily="18" charset="0"/>
              </a:rPr>
              <a:t>board </a:t>
            </a:r>
            <a:r>
              <a:rPr lang="en-US" altLang="en-US" sz="2400" dirty="0" smtClean="0">
                <a:latin typeface="Times New Roman" panose="02020603050405020304" pitchFamily="18" charset="0"/>
                <a:cs typeface="Times New Roman" panose="02020603050405020304" pitchFamily="18" charset="0"/>
              </a:rPr>
              <a:t>of </a:t>
            </a:r>
            <a:r>
              <a:rPr lang="en-US" altLang="en-US" sz="2400" dirty="0" smtClean="0">
                <a:latin typeface="Times New Roman" panose="02020603050405020304" pitchFamily="18" charset="0"/>
                <a:cs typeface="Times New Roman" panose="02020603050405020304" pitchFamily="18" charset="0"/>
              </a:rPr>
              <a:t>trustees </a:t>
            </a:r>
            <a:r>
              <a:rPr lang="en-US" altLang="en-US" sz="2400" dirty="0" smtClean="0">
                <a:latin typeface="Times New Roman" panose="02020603050405020304" pitchFamily="18" charset="0"/>
                <a:cs typeface="Times New Roman" panose="02020603050405020304" pitchFamily="18" charset="0"/>
              </a:rPr>
              <a:t>as a P3 project</a:t>
            </a:r>
          </a:p>
          <a:p>
            <a:pPr marL="0" indent="0">
              <a:buNone/>
            </a:pPr>
            <a:endParaRPr lang="en-US" altLang="en-US" sz="2400" dirty="0" smtClean="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Now approved as a debt-financed project in the amount of $</a:t>
            </a:r>
            <a:r>
              <a:rPr lang="en-US" altLang="en-US" sz="2400" dirty="0" smtClean="0">
                <a:latin typeface="Times New Roman" panose="02020603050405020304" pitchFamily="18" charset="0"/>
                <a:cs typeface="Times New Roman" panose="02020603050405020304" pitchFamily="18" charset="0"/>
              </a:rPr>
              <a:t>71M, </a:t>
            </a:r>
            <a:r>
              <a:rPr lang="en-US" altLang="en-US" sz="2400" dirty="0" smtClean="0">
                <a:latin typeface="Times New Roman" panose="02020603050405020304" pitchFamily="18" charset="0"/>
                <a:cs typeface="Times New Roman" panose="02020603050405020304" pitchFamily="18" charset="0"/>
              </a:rPr>
              <a:t>scheduled (and on track) to be completed after the end of academic year </a:t>
            </a:r>
            <a:r>
              <a:rPr lang="en-US" altLang="en-US" sz="2400" dirty="0" smtClean="0">
                <a:latin typeface="Times New Roman" panose="02020603050405020304" pitchFamily="18" charset="0"/>
                <a:cs typeface="Times New Roman" panose="02020603050405020304" pitchFamily="18" charset="0"/>
              </a:rPr>
              <a:t>2017-2018</a:t>
            </a:r>
            <a:endParaRPr lang="en-US" altLang="en-US" sz="2400" dirty="0" smtClean="0">
              <a:latin typeface="Times New Roman" panose="02020603050405020304" pitchFamily="18" charset="0"/>
              <a:cs typeface="Times New Roman" panose="02020603050405020304" pitchFamily="18" charset="0"/>
            </a:endParaRPr>
          </a:p>
          <a:p>
            <a:pPr marL="0" indent="0">
              <a:buNone/>
            </a:pPr>
            <a:endParaRPr lang="en-US" altLang="en-US" sz="2400" dirty="0" smtClean="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Debt service on the garage is $4.1M </a:t>
            </a:r>
            <a:r>
              <a:rPr lang="en-US" altLang="en-US" sz="2400" dirty="0" smtClean="0">
                <a:latin typeface="Times New Roman" panose="02020603050405020304" pitchFamily="18" charset="0"/>
                <a:cs typeface="Times New Roman" panose="02020603050405020304" pitchFamily="18" charset="0"/>
              </a:rPr>
              <a:t>annually.</a:t>
            </a:r>
            <a:endParaRPr lang="en-US" altLang="en-US" sz="2400" dirty="0" smtClean="0">
              <a:latin typeface="Times New Roman" panose="02020603050405020304" pitchFamily="18" charset="0"/>
              <a:cs typeface="Times New Roman" panose="02020603050405020304" pitchFamily="18" charset="0"/>
            </a:endParaRPr>
          </a:p>
          <a:p>
            <a:pPr marL="0" indent="0">
              <a:buNone/>
            </a:pPr>
            <a:endParaRPr lang="en-US" altLang="en-US" sz="2400" dirty="0" smtClean="0">
              <a:latin typeface="Times New Roman" panose="02020603050405020304" pitchFamily="18" charset="0"/>
              <a:cs typeface="Times New Roman" panose="02020603050405020304" pitchFamily="18" charset="0"/>
            </a:endParaRPr>
          </a:p>
        </p:txBody>
      </p:sp>
      <p:sp>
        <p:nvSpPr>
          <p:cNvPr id="5" name="Title 1"/>
          <p:cNvSpPr txBox="1">
            <a:spLocks/>
          </p:cNvSpPr>
          <p:nvPr/>
        </p:nvSpPr>
        <p:spPr bwMode="auto">
          <a:xfrm>
            <a:off x="815324" y="277091"/>
            <a:ext cx="10767076" cy="606580"/>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kern="0" dirty="0" smtClean="0">
                <a:latin typeface="Times New Roman" panose="02020603050405020304" pitchFamily="18" charset="0"/>
                <a:cs typeface="Times New Roman" panose="02020603050405020304" pitchFamily="18" charset="0"/>
              </a:rPr>
              <a:t>Project Funding Update – Parking Garage</a:t>
            </a:r>
            <a:endParaRPr lang="en-US"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7223628"/>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1707524" y="1225193"/>
            <a:ext cx="8115346" cy="5029200"/>
          </a:xfrm>
        </p:spPr>
        <p:txBody>
          <a:bodyPr/>
          <a:lstStyle/>
          <a:p>
            <a:r>
              <a:rPr lang="en-US" altLang="en-US" sz="2400" dirty="0" smtClean="0">
                <a:latin typeface="Times New Roman" panose="02020603050405020304" pitchFamily="18" charset="0"/>
                <a:cs typeface="Times New Roman" panose="02020603050405020304" pitchFamily="18" charset="0"/>
              </a:rPr>
              <a:t>The construction of the parking garage and the fact that parking rates have not increased in several years has made it necessary for the university to look at its parking rates.</a:t>
            </a:r>
            <a:endParaRPr lang="en-US" altLang="en-US" sz="2400" dirty="0">
              <a:latin typeface="Times New Roman" panose="02020603050405020304" pitchFamily="18" charset="0"/>
              <a:cs typeface="Times New Roman" panose="02020603050405020304" pitchFamily="18" charset="0"/>
            </a:endParaRPr>
          </a:p>
          <a:p>
            <a:pPr marL="0" indent="0">
              <a:buNone/>
            </a:pPr>
            <a:endParaRPr lang="en-US" altLang="en-US" sz="2400" dirty="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The campus has hired Walker Parking Consultants to help develop an overall transportation strategy, including recommendations on parking fees to support the university’s parking and shuttle services. </a:t>
            </a:r>
            <a:endParaRPr lang="en-US" altLang="en-US" sz="2200" dirty="0" smtClean="0">
              <a:latin typeface="Times New Roman" panose="02020603050405020304" pitchFamily="18" charset="0"/>
              <a:cs typeface="Times New Roman" panose="02020603050405020304" pitchFamily="18" charset="0"/>
            </a:endParaRPr>
          </a:p>
          <a:p>
            <a:pPr marL="0" indent="0">
              <a:buNone/>
            </a:pPr>
            <a:endParaRPr lang="en-US" altLang="en-US" sz="2200" dirty="0" smtClean="0">
              <a:latin typeface="Times New Roman" panose="02020603050405020304" pitchFamily="18" charset="0"/>
              <a:cs typeface="Times New Roman" panose="02020603050405020304" pitchFamily="18" charset="0"/>
            </a:endParaRPr>
          </a:p>
          <a:p>
            <a:r>
              <a:rPr lang="en-US" altLang="en-US" sz="2400" dirty="0" smtClean="0">
                <a:latin typeface="Times New Roman" panose="02020603050405020304" pitchFamily="18" charset="0"/>
                <a:cs typeface="Times New Roman" panose="02020603050405020304" pitchFamily="18" charset="0"/>
              </a:rPr>
              <a:t>Recommendations expected to be out later this month and then there will be conversations with the unions and appropriate parties as we are required to do.</a:t>
            </a:r>
          </a:p>
        </p:txBody>
      </p:sp>
      <p:sp>
        <p:nvSpPr>
          <p:cNvPr id="5" name="Title 1"/>
          <p:cNvSpPr txBox="1">
            <a:spLocks/>
          </p:cNvSpPr>
          <p:nvPr/>
        </p:nvSpPr>
        <p:spPr bwMode="auto">
          <a:xfrm>
            <a:off x="815324" y="277091"/>
            <a:ext cx="10767076" cy="606580"/>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kern="0" dirty="0" smtClean="0">
                <a:latin typeface="Times New Roman" panose="02020603050405020304" pitchFamily="18" charset="0"/>
                <a:cs typeface="Times New Roman" panose="02020603050405020304" pitchFamily="18" charset="0"/>
              </a:rPr>
              <a:t>Campus Parking</a:t>
            </a:r>
            <a:endParaRPr lang="en-US"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537572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4000" dirty="0" smtClean="0">
                <a:latin typeface="Times New Roman" panose="02020603050405020304" pitchFamily="18" charset="0"/>
                <a:cs typeface="Times New Roman" panose="02020603050405020304" pitchFamily="18" charset="0"/>
              </a:rPr>
              <a:t>Academic Programs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368087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4000" dirty="0">
                <a:latin typeface="Times New Roman" panose="02020603050405020304" pitchFamily="18" charset="0"/>
                <a:cs typeface="Times New Roman" panose="02020603050405020304" pitchFamily="18" charset="0"/>
              </a:rPr>
              <a:t>Comments and Questions?</a:t>
            </a:r>
          </a:p>
        </p:txBody>
      </p:sp>
    </p:spTree>
    <p:extLst>
      <p:ext uri="{BB962C8B-B14F-4D97-AF65-F5344CB8AC3E}">
        <p14:creationId xmlns:p14="http://schemas.microsoft.com/office/powerpoint/2010/main" val="372895575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3085" y="2449591"/>
            <a:ext cx="10383755" cy="1107996"/>
          </a:xfrm>
          <a:prstGeom prst="rect">
            <a:avLst/>
          </a:prstGeom>
          <a:noFill/>
        </p:spPr>
        <p:txBody>
          <a:bodyPr wrap="square" rtlCol="0">
            <a:spAutoFit/>
          </a:bodyPr>
          <a:lstStyle/>
          <a:p>
            <a:pPr algn="ctr">
              <a:lnSpc>
                <a:spcPct val="150000"/>
              </a:lnSpc>
            </a:pPr>
            <a:r>
              <a:rPr lang="en-US" sz="4400" b="1" dirty="0">
                <a:latin typeface="Times New Roman" panose="02020603050405020304" pitchFamily="18" charset="0"/>
                <a:cs typeface="Times New Roman" panose="02020603050405020304" pitchFamily="18" charset="0"/>
              </a:rPr>
              <a:t>FY17 Operating </a:t>
            </a:r>
            <a:r>
              <a:rPr lang="en-US" sz="4400" b="1" dirty="0" smtClean="0">
                <a:latin typeface="Times New Roman" panose="02020603050405020304" pitchFamily="18" charset="0"/>
                <a:cs typeface="Times New Roman" panose="02020603050405020304" pitchFamily="18" charset="0"/>
              </a:rPr>
              <a:t>Results</a:t>
            </a:r>
            <a:endParaRPr lang="en-U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077070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324" y="298455"/>
            <a:ext cx="10767076" cy="585216"/>
          </a:xfrm>
          <a:solidFill>
            <a:schemeClr val="accent5">
              <a:lumMod val="90000"/>
            </a:schemeClr>
          </a:solidFill>
        </p:spPr>
        <p:txBody>
          <a:bodyPr/>
          <a:lstStyle/>
          <a:p>
            <a:r>
              <a:rPr lang="en-US" b="1" dirty="0" smtClean="0">
                <a:latin typeface="Times New Roman" panose="02020603050405020304" pitchFamily="18" charset="0"/>
                <a:cs typeface="Times New Roman" panose="02020603050405020304" pitchFamily="18" charset="0"/>
              </a:rPr>
              <a:t>FY17 Actual Results</a:t>
            </a:r>
            <a:br>
              <a:rPr lang="en-US" b="1" dirty="0" smtClean="0">
                <a:latin typeface="Times New Roman" panose="02020603050405020304" pitchFamily="18" charset="0"/>
                <a:cs typeface="Times New Roman" panose="02020603050405020304" pitchFamily="18" charset="0"/>
              </a:rPr>
            </a:br>
            <a:endParaRPr lang="en-US" i="1"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57970739"/>
              </p:ext>
            </p:extLst>
          </p:nvPr>
        </p:nvGraphicFramePr>
        <p:xfrm>
          <a:off x="1150552" y="1686994"/>
          <a:ext cx="8128000" cy="4531360"/>
        </p:xfrm>
        <a:graphic>
          <a:graphicData uri="http://schemas.openxmlformats.org/drawingml/2006/table">
            <a:tbl>
              <a:tblPr firstRow="1" bandRow="1">
                <a:tableStyleId>{073A0DAA-6AF3-43AB-8588-CEC1D06C72B9}</a:tableStyleId>
              </a:tblPr>
              <a:tblGrid>
                <a:gridCol w="3954848">
                  <a:extLst>
                    <a:ext uri="{9D8B030D-6E8A-4147-A177-3AD203B41FA5}">
                      <a16:colId xmlns="" xmlns:a16="http://schemas.microsoft.com/office/drawing/2014/main" val="4118349447"/>
                    </a:ext>
                  </a:extLst>
                </a:gridCol>
                <a:gridCol w="2209800">
                  <a:extLst>
                    <a:ext uri="{9D8B030D-6E8A-4147-A177-3AD203B41FA5}">
                      <a16:colId xmlns="" xmlns:a16="http://schemas.microsoft.com/office/drawing/2014/main" val="20000"/>
                    </a:ext>
                  </a:extLst>
                </a:gridCol>
                <a:gridCol w="1963352">
                  <a:extLst>
                    <a:ext uri="{9D8B030D-6E8A-4147-A177-3AD203B41FA5}">
                      <a16:colId xmlns="" xmlns:a16="http://schemas.microsoft.com/office/drawing/2014/main" val="20001"/>
                    </a:ext>
                  </a:extLst>
                </a:gridCol>
              </a:tblGrid>
              <a:tr h="0">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pPr algn="ctr">
                        <a:spcBef>
                          <a:spcPts val="0"/>
                        </a:spcBef>
                        <a:spcAft>
                          <a:spcPts val="0"/>
                        </a:spcAft>
                      </a:pPr>
                      <a:r>
                        <a:rPr lang="en-US" dirty="0" smtClean="0">
                          <a:latin typeface="Times New Roman" panose="02020603050405020304" pitchFamily="18" charset="0"/>
                          <a:cs typeface="Times New Roman" panose="02020603050405020304" pitchFamily="18" charset="0"/>
                        </a:rPr>
                        <a:t>FY17 Forecast</a:t>
                      </a:r>
                    </a:p>
                    <a:p>
                      <a:pPr marL="0" marR="0" indent="0" algn="ctr" defTabSz="457200" rtl="0" eaLnBrk="1" fontAlgn="auto" latinLnBrk="0" hangingPunct="1">
                        <a:lnSpc>
                          <a:spcPct val="100000"/>
                        </a:lnSpc>
                        <a:spcBef>
                          <a:spcPts val="0"/>
                        </a:spcBef>
                        <a:spcAft>
                          <a:spcPts val="0"/>
                        </a:spcAft>
                        <a:buClrTx/>
                        <a:buSzTx/>
                        <a:buFontTx/>
                        <a:buNone/>
                        <a:tabLst/>
                        <a:defRPr/>
                      </a:pPr>
                      <a:r>
                        <a:rPr lang="en-US" sz="1100" i="1" dirty="0" smtClean="0">
                          <a:latin typeface="Times New Roman" panose="02020603050405020304" pitchFamily="18" charset="0"/>
                          <a:cs typeface="Times New Roman" panose="02020603050405020304" pitchFamily="18" charset="0"/>
                        </a:rPr>
                        <a:t>  </a:t>
                      </a:r>
                      <a:r>
                        <a:rPr lang="en-US" sz="1200" b="0" i="1" dirty="0" smtClean="0">
                          <a:latin typeface="Times New Roman" panose="02020603050405020304" pitchFamily="18" charset="0"/>
                          <a:cs typeface="Times New Roman" panose="02020603050405020304" pitchFamily="18" charset="0"/>
                        </a:rPr>
                        <a:t>(in</a:t>
                      </a:r>
                      <a:r>
                        <a:rPr lang="en-US" sz="1200" b="0" i="1" baseline="0" dirty="0" smtClean="0">
                          <a:latin typeface="Times New Roman" panose="02020603050405020304" pitchFamily="18" charset="0"/>
                          <a:cs typeface="Times New Roman" panose="02020603050405020304" pitchFamily="18" charset="0"/>
                        </a:rPr>
                        <a:t> </a:t>
                      </a:r>
                      <a:r>
                        <a:rPr lang="en-US" sz="1200" b="0" i="1" baseline="0" dirty="0" smtClean="0">
                          <a:latin typeface="Times New Roman" panose="02020603050405020304" pitchFamily="18" charset="0"/>
                          <a:cs typeface="Times New Roman" panose="02020603050405020304" pitchFamily="18" charset="0"/>
                        </a:rPr>
                        <a:t>$ thousands</a:t>
                      </a:r>
                      <a:r>
                        <a:rPr lang="en-US" sz="1200" b="0" i="1"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FY17</a:t>
                      </a:r>
                      <a:r>
                        <a:rPr lang="en-US" baseline="0" dirty="0" smtClean="0">
                          <a:latin typeface="Times New Roman" panose="02020603050405020304" pitchFamily="18" charset="0"/>
                          <a:cs typeface="Times New Roman" panose="02020603050405020304" pitchFamily="18" charset="0"/>
                        </a:rPr>
                        <a:t> Actual</a:t>
                      </a:r>
                      <a:endParaRPr lang="en-US" dirty="0" smtClean="0">
                        <a:latin typeface="Times New Roman" panose="02020603050405020304" pitchFamily="18" charset="0"/>
                        <a:cs typeface="Times New Roman" panose="02020603050405020304" pitchFamily="18" charset="0"/>
                      </a:endParaRPr>
                    </a:p>
                    <a:p>
                      <a:pPr algn="ctr"/>
                      <a:r>
                        <a:rPr lang="en-US" sz="1200" b="0" i="1" dirty="0" smtClean="0">
                          <a:latin typeface="Times New Roman" panose="02020603050405020304" pitchFamily="18" charset="0"/>
                          <a:cs typeface="Times New Roman" panose="02020603050405020304" pitchFamily="18" charset="0"/>
                        </a:rPr>
                        <a:t>(in </a:t>
                      </a:r>
                      <a:r>
                        <a:rPr lang="en-US" sz="1200" b="0" i="1" dirty="0" smtClean="0">
                          <a:latin typeface="Times New Roman" panose="02020603050405020304" pitchFamily="18" charset="0"/>
                          <a:cs typeface="Times New Roman" panose="02020603050405020304" pitchFamily="18" charset="0"/>
                        </a:rPr>
                        <a:t>$ thousands</a:t>
                      </a:r>
                      <a:r>
                        <a:rPr lang="en-US" sz="1200" b="0" i="1" dirty="0" smtClean="0">
                          <a:latin typeface="Times New Roman" panose="02020603050405020304" pitchFamily="18" charset="0"/>
                          <a:cs typeface="Times New Roman" panose="02020603050405020304" pitchFamily="18" charset="0"/>
                        </a:rPr>
                        <a:t>)</a:t>
                      </a:r>
                      <a:endParaRPr lang="en-US" sz="1200" b="0" i="1"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0"/>
                  </a:ext>
                </a:extLst>
              </a:tr>
              <a:tr h="370840">
                <a:tc>
                  <a:txBody>
                    <a:bodyPr/>
                    <a:lstStyle/>
                    <a:p>
                      <a:r>
                        <a:rPr lang="en-US" dirty="0" smtClean="0">
                          <a:latin typeface="Times New Roman" panose="02020603050405020304" pitchFamily="18" charset="0"/>
                          <a:cs typeface="Times New Roman" panose="02020603050405020304" pitchFamily="18" charset="0"/>
                        </a:rPr>
                        <a:t>Operating revenues</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effectLst/>
                          <a:latin typeface="Times New Roman" panose="02020603050405020304" pitchFamily="18" charset="0"/>
                          <a:cs typeface="Times New Roman" panose="02020603050405020304" pitchFamily="18" charset="0"/>
                        </a:rPr>
                        <a:t>424,311</a:t>
                      </a:r>
                      <a:endParaRPr lang="en-US" dirty="0">
                        <a:effectLst/>
                        <a:latin typeface="Times New Roman" panose="02020603050405020304" pitchFamily="18" charset="0"/>
                        <a:cs typeface="Times New Roman" panose="02020603050405020304" pitchFamily="18" charset="0"/>
                      </a:endParaRPr>
                    </a:p>
                  </a:txBody>
                  <a:tcPr/>
                </a:tc>
                <a:tc>
                  <a:txBody>
                    <a:bodyPr/>
                    <a:lstStyle/>
                    <a:p>
                      <a:pPr algn="r"/>
                      <a:r>
                        <a:rPr lang="en-US" dirty="0" smtClean="0">
                          <a:effectLst/>
                          <a:latin typeface="Times New Roman" panose="02020603050405020304" pitchFamily="18" charset="0"/>
                          <a:cs typeface="Times New Roman" panose="02020603050405020304" pitchFamily="18" charset="0"/>
                        </a:rPr>
                        <a:t>421,461</a:t>
                      </a:r>
                      <a:endParaRPr lang="en-US" dirty="0">
                        <a:effectLst/>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1"/>
                  </a:ext>
                </a:extLst>
              </a:tr>
              <a:tr h="370840">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pPr algn="r"/>
                      <a:endParaRPr lang="en-US" dirty="0">
                        <a:effectLst/>
                        <a:latin typeface="Times New Roman" panose="02020603050405020304" pitchFamily="18" charset="0"/>
                        <a:cs typeface="Times New Roman" panose="02020603050405020304" pitchFamily="18" charset="0"/>
                      </a:endParaRPr>
                    </a:p>
                  </a:txBody>
                  <a:tcPr/>
                </a:tc>
                <a:tc>
                  <a:txBody>
                    <a:bodyPr/>
                    <a:lstStyle/>
                    <a:p>
                      <a:pPr algn="r"/>
                      <a:endParaRPr lang="en-US" dirty="0">
                        <a:effectLst/>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2"/>
                  </a:ext>
                </a:extLst>
              </a:tr>
              <a:tr h="370840">
                <a:tc>
                  <a:txBody>
                    <a:bodyPr/>
                    <a:lstStyle/>
                    <a:p>
                      <a:r>
                        <a:rPr lang="en-US" dirty="0" smtClean="0">
                          <a:latin typeface="Times New Roman" panose="02020603050405020304" pitchFamily="18" charset="0"/>
                          <a:cs typeface="Times New Roman" panose="02020603050405020304" pitchFamily="18" charset="0"/>
                        </a:rPr>
                        <a:t>Salaries and fringe benefits</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effectLst/>
                          <a:latin typeface="Times New Roman" panose="02020603050405020304" pitchFamily="18" charset="0"/>
                          <a:cs typeface="Times New Roman" panose="02020603050405020304" pitchFamily="18" charset="0"/>
                        </a:rPr>
                        <a:t>281,414</a:t>
                      </a:r>
                      <a:endParaRPr lang="en-US" dirty="0">
                        <a:effectLst/>
                        <a:latin typeface="Times New Roman" panose="02020603050405020304" pitchFamily="18" charset="0"/>
                        <a:cs typeface="Times New Roman" panose="02020603050405020304" pitchFamily="18" charset="0"/>
                      </a:endParaRPr>
                    </a:p>
                  </a:txBody>
                  <a:tcPr/>
                </a:tc>
                <a:tc>
                  <a:txBody>
                    <a:bodyPr/>
                    <a:lstStyle/>
                    <a:p>
                      <a:pPr algn="r"/>
                      <a:r>
                        <a:rPr lang="en-US" dirty="0" smtClean="0">
                          <a:effectLst/>
                          <a:latin typeface="Times New Roman" panose="02020603050405020304" pitchFamily="18" charset="0"/>
                          <a:cs typeface="Times New Roman" panose="02020603050405020304" pitchFamily="18" charset="0"/>
                        </a:rPr>
                        <a:t>275,330</a:t>
                      </a:r>
                      <a:endParaRPr lang="en-US" dirty="0">
                        <a:effectLst/>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537456686"/>
                  </a:ext>
                </a:extLst>
              </a:tr>
              <a:tr h="370840">
                <a:tc>
                  <a:txBody>
                    <a:bodyPr/>
                    <a:lstStyle/>
                    <a:p>
                      <a:r>
                        <a:rPr lang="en-US" dirty="0" smtClean="0">
                          <a:latin typeface="Times New Roman" panose="02020603050405020304" pitchFamily="18" charset="0"/>
                          <a:cs typeface="Times New Roman" panose="02020603050405020304" pitchFamily="18" charset="0"/>
                        </a:rPr>
                        <a:t>Non-personnel operating expenses</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effectLst/>
                          <a:latin typeface="Times New Roman" panose="02020603050405020304" pitchFamily="18" charset="0"/>
                          <a:cs typeface="Times New Roman" panose="02020603050405020304" pitchFamily="18" charset="0"/>
                        </a:rPr>
                        <a:t>99,589</a:t>
                      </a:r>
                      <a:endParaRPr lang="en-US" dirty="0">
                        <a:effectLst/>
                        <a:latin typeface="Times New Roman" panose="02020603050405020304" pitchFamily="18" charset="0"/>
                        <a:cs typeface="Times New Roman" panose="02020603050405020304" pitchFamily="18" charset="0"/>
                      </a:endParaRPr>
                    </a:p>
                  </a:txBody>
                  <a:tcPr/>
                </a:tc>
                <a:tc>
                  <a:txBody>
                    <a:bodyPr/>
                    <a:lstStyle/>
                    <a:p>
                      <a:pPr algn="r"/>
                      <a:r>
                        <a:rPr lang="en-US" dirty="0" smtClean="0">
                          <a:effectLst/>
                          <a:latin typeface="Times New Roman" panose="02020603050405020304" pitchFamily="18" charset="0"/>
                          <a:cs typeface="Times New Roman" panose="02020603050405020304" pitchFamily="18" charset="0"/>
                        </a:rPr>
                        <a:t>98,250</a:t>
                      </a:r>
                      <a:endParaRPr lang="en-US" dirty="0">
                        <a:effectLst/>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4116590529"/>
                  </a:ext>
                </a:extLst>
              </a:tr>
              <a:tr h="370840">
                <a:tc>
                  <a:txBody>
                    <a:bodyPr/>
                    <a:lstStyle/>
                    <a:p>
                      <a:r>
                        <a:rPr lang="en-US" dirty="0" smtClean="0">
                          <a:latin typeface="Times New Roman" panose="02020603050405020304" pitchFamily="18" charset="0"/>
                          <a:cs typeface="Times New Roman" panose="02020603050405020304" pitchFamily="18" charset="0"/>
                        </a:rPr>
                        <a:t>Scholarships and fellowships</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effectLst/>
                          <a:latin typeface="Times New Roman" panose="02020603050405020304" pitchFamily="18" charset="0"/>
                          <a:cs typeface="Times New Roman" panose="02020603050405020304" pitchFamily="18" charset="0"/>
                        </a:rPr>
                        <a:t>14,102</a:t>
                      </a:r>
                      <a:endParaRPr lang="en-US" dirty="0">
                        <a:effectLst/>
                        <a:latin typeface="Times New Roman" panose="02020603050405020304" pitchFamily="18" charset="0"/>
                        <a:cs typeface="Times New Roman" panose="02020603050405020304" pitchFamily="18" charset="0"/>
                      </a:endParaRPr>
                    </a:p>
                  </a:txBody>
                  <a:tcPr/>
                </a:tc>
                <a:tc>
                  <a:txBody>
                    <a:bodyPr/>
                    <a:lstStyle/>
                    <a:p>
                      <a:pPr algn="r"/>
                      <a:r>
                        <a:rPr lang="en-US" dirty="0" smtClean="0">
                          <a:effectLst/>
                          <a:latin typeface="Times New Roman" panose="02020603050405020304" pitchFamily="18" charset="0"/>
                          <a:cs typeface="Times New Roman" panose="02020603050405020304" pitchFamily="18" charset="0"/>
                        </a:rPr>
                        <a:t>16,160</a:t>
                      </a:r>
                      <a:endParaRPr lang="en-US" dirty="0">
                        <a:effectLst/>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2279709239"/>
                  </a:ext>
                </a:extLst>
              </a:tr>
              <a:tr h="370840">
                <a:tc>
                  <a:txBody>
                    <a:bodyPr/>
                    <a:lstStyle/>
                    <a:p>
                      <a:r>
                        <a:rPr lang="en-US" dirty="0" smtClean="0">
                          <a:latin typeface="Times New Roman" panose="02020603050405020304" pitchFamily="18" charset="0"/>
                          <a:cs typeface="Times New Roman" panose="02020603050405020304" pitchFamily="18" charset="0"/>
                        </a:rPr>
                        <a:t>Depreciation</a:t>
                      </a:r>
                      <a:r>
                        <a:rPr lang="en-US" baseline="0" dirty="0" smtClean="0">
                          <a:latin typeface="Times New Roman" panose="02020603050405020304" pitchFamily="18" charset="0"/>
                          <a:cs typeface="Times New Roman" panose="02020603050405020304" pitchFamily="18" charset="0"/>
                        </a:rPr>
                        <a:t> expense</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effectLst/>
                          <a:latin typeface="Times New Roman" panose="02020603050405020304" pitchFamily="18" charset="0"/>
                          <a:cs typeface="Times New Roman" panose="02020603050405020304" pitchFamily="18" charset="0"/>
                        </a:rPr>
                        <a:t>23,321</a:t>
                      </a:r>
                      <a:endParaRPr lang="en-US" dirty="0">
                        <a:effectLst/>
                        <a:latin typeface="Times New Roman" panose="02020603050405020304" pitchFamily="18" charset="0"/>
                        <a:cs typeface="Times New Roman" panose="02020603050405020304" pitchFamily="18" charset="0"/>
                      </a:endParaRPr>
                    </a:p>
                  </a:txBody>
                  <a:tcPr/>
                </a:tc>
                <a:tc>
                  <a:txBody>
                    <a:bodyPr/>
                    <a:lstStyle/>
                    <a:p>
                      <a:pPr algn="r"/>
                      <a:r>
                        <a:rPr lang="en-US" dirty="0" smtClean="0">
                          <a:effectLst/>
                          <a:latin typeface="Times New Roman" panose="02020603050405020304" pitchFamily="18" charset="0"/>
                          <a:cs typeface="Times New Roman" panose="02020603050405020304" pitchFamily="18" charset="0"/>
                        </a:rPr>
                        <a:t>22,247</a:t>
                      </a:r>
                      <a:endParaRPr lang="en-US" dirty="0">
                        <a:effectLst/>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3"/>
                  </a:ext>
                </a:extLst>
              </a:tr>
              <a:tr h="370840">
                <a:tc>
                  <a:txBody>
                    <a:bodyPr/>
                    <a:lstStyle/>
                    <a:p>
                      <a:r>
                        <a:rPr lang="en-US" dirty="0" smtClean="0">
                          <a:latin typeface="Times New Roman" panose="02020603050405020304" pitchFamily="18" charset="0"/>
                          <a:cs typeface="Times New Roman" panose="02020603050405020304" pitchFamily="18" charset="0"/>
                        </a:rPr>
                        <a:t>Interest expense</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effectLst/>
                          <a:latin typeface="Times New Roman" panose="02020603050405020304" pitchFamily="18" charset="0"/>
                          <a:cs typeface="Times New Roman" panose="02020603050405020304" pitchFamily="18" charset="0"/>
                        </a:rPr>
                        <a:t>12,885</a:t>
                      </a:r>
                      <a:endParaRPr lang="en-US" dirty="0">
                        <a:effectLst/>
                        <a:latin typeface="Times New Roman" panose="02020603050405020304" pitchFamily="18" charset="0"/>
                        <a:cs typeface="Times New Roman" panose="02020603050405020304" pitchFamily="18" charset="0"/>
                      </a:endParaRPr>
                    </a:p>
                  </a:txBody>
                  <a:tcPr/>
                </a:tc>
                <a:tc>
                  <a:txBody>
                    <a:bodyPr/>
                    <a:lstStyle/>
                    <a:p>
                      <a:pPr algn="r"/>
                      <a:r>
                        <a:rPr lang="en-US" u="none" dirty="0" smtClean="0">
                          <a:effectLst/>
                          <a:latin typeface="Times New Roman" panose="02020603050405020304" pitchFamily="18" charset="0"/>
                          <a:cs typeface="Times New Roman" panose="02020603050405020304" pitchFamily="18" charset="0"/>
                        </a:rPr>
                        <a:t>12,476</a:t>
                      </a:r>
                      <a:endParaRPr lang="en-US" u="none" dirty="0" smtClean="0">
                        <a:effectLst/>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5"/>
                  </a:ext>
                </a:extLst>
              </a:tr>
              <a:tr h="370840">
                <a:tc>
                  <a:txBody>
                    <a:bodyPr/>
                    <a:lstStyle/>
                    <a:p>
                      <a:r>
                        <a:rPr lang="en-US" dirty="0" smtClean="0">
                          <a:latin typeface="Times New Roman" panose="02020603050405020304" pitchFamily="18" charset="0"/>
                          <a:cs typeface="Times New Roman" panose="02020603050405020304" pitchFamily="18" charset="0"/>
                        </a:rPr>
                        <a:t>     Total operating expenses</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effectLst/>
                          <a:latin typeface="Times New Roman" panose="02020603050405020304" pitchFamily="18" charset="0"/>
                          <a:cs typeface="Times New Roman" panose="02020603050405020304" pitchFamily="18" charset="0"/>
                        </a:rPr>
                        <a:t>431,311</a:t>
                      </a:r>
                      <a:endParaRPr lang="en-US" dirty="0">
                        <a:effectLst/>
                        <a:latin typeface="Times New Roman" panose="02020603050405020304" pitchFamily="18" charset="0"/>
                        <a:cs typeface="Times New Roman" panose="02020603050405020304" pitchFamily="18" charset="0"/>
                      </a:endParaRPr>
                    </a:p>
                  </a:txBody>
                  <a:tcPr/>
                </a:tc>
                <a:tc>
                  <a:txBody>
                    <a:bodyPr/>
                    <a:lstStyle/>
                    <a:p>
                      <a:pPr algn="r"/>
                      <a:r>
                        <a:rPr lang="en-US" dirty="0" smtClean="0">
                          <a:effectLst/>
                          <a:latin typeface="Times New Roman" panose="02020603050405020304" pitchFamily="18" charset="0"/>
                          <a:cs typeface="Times New Roman" panose="02020603050405020304" pitchFamily="18" charset="0"/>
                        </a:rPr>
                        <a:t>424,463</a:t>
                      </a:r>
                      <a:endParaRPr lang="en-US" dirty="0" smtClean="0">
                        <a:effectLst/>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2700717495"/>
                  </a:ext>
                </a:extLst>
              </a:tr>
              <a:tr h="370840">
                <a:tc>
                  <a:txBody>
                    <a:bodyPr/>
                    <a:lstStyle/>
                    <a:p>
                      <a:endParaRPr lang="en-US" b="0" dirty="0">
                        <a:latin typeface="Times New Roman" panose="02020603050405020304" pitchFamily="18" charset="0"/>
                        <a:cs typeface="Times New Roman" panose="02020603050405020304" pitchFamily="18" charset="0"/>
                      </a:endParaRPr>
                    </a:p>
                  </a:txBody>
                  <a:tcPr/>
                </a:tc>
                <a:tc>
                  <a:txBody>
                    <a:bodyPr/>
                    <a:lstStyle/>
                    <a:p>
                      <a:endParaRPr lang="en-US" b="0" dirty="0">
                        <a:effectLst/>
                        <a:latin typeface="Times New Roman" panose="02020603050405020304" pitchFamily="18" charset="0"/>
                        <a:cs typeface="Times New Roman" panose="02020603050405020304" pitchFamily="18" charset="0"/>
                      </a:endParaRPr>
                    </a:p>
                  </a:txBody>
                  <a:tcPr/>
                </a:tc>
                <a:tc>
                  <a:txBody>
                    <a:bodyPr/>
                    <a:lstStyle/>
                    <a:p>
                      <a:endParaRPr lang="en-US" b="1" dirty="0">
                        <a:solidFill>
                          <a:srgbClr val="FF0000"/>
                        </a:solidFill>
                        <a:effectLst/>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6"/>
                  </a:ext>
                </a:extLst>
              </a:tr>
              <a:tr h="370840">
                <a:tc>
                  <a:txBody>
                    <a:bodyPr/>
                    <a:lstStyle/>
                    <a:p>
                      <a:r>
                        <a:rPr lang="en-US" b="0" dirty="0" smtClean="0">
                          <a:latin typeface="Times New Roman" panose="02020603050405020304" pitchFamily="18" charset="0"/>
                          <a:cs typeface="Times New Roman" panose="02020603050405020304" pitchFamily="18" charset="0"/>
                        </a:rPr>
                        <a:t>Deficit</a:t>
                      </a:r>
                      <a:endParaRPr lang="en-US" b="0" dirty="0">
                        <a:latin typeface="Times New Roman" panose="02020603050405020304" pitchFamily="18" charset="0"/>
                        <a:cs typeface="Times New Roman" panose="02020603050405020304" pitchFamily="18" charset="0"/>
                      </a:endParaRPr>
                    </a:p>
                  </a:txBody>
                  <a:tcPr/>
                </a:tc>
                <a:tc>
                  <a:txBody>
                    <a:bodyPr/>
                    <a:lstStyle/>
                    <a:p>
                      <a:pPr algn="r"/>
                      <a:r>
                        <a:rPr lang="en-US" b="1" dirty="0" smtClean="0">
                          <a:effectLst/>
                          <a:latin typeface="Times New Roman" panose="02020603050405020304" pitchFamily="18" charset="0"/>
                          <a:cs typeface="Times New Roman" panose="02020603050405020304" pitchFamily="18" charset="0"/>
                        </a:rPr>
                        <a:t>(7,000</a:t>
                      </a:r>
                      <a:r>
                        <a:rPr lang="en-US" b="1" dirty="0" smtClean="0">
                          <a:effectLst/>
                          <a:latin typeface="Times New Roman" panose="02020603050405020304" pitchFamily="18" charset="0"/>
                          <a:cs typeface="Times New Roman" panose="02020603050405020304" pitchFamily="18" charset="0"/>
                        </a:rPr>
                        <a:t>)</a:t>
                      </a:r>
                      <a:endParaRPr lang="en-US" b="1" dirty="0">
                        <a:effectLst/>
                        <a:latin typeface="Times New Roman" panose="02020603050405020304" pitchFamily="18" charset="0"/>
                        <a:cs typeface="Times New Roman" panose="02020603050405020304" pitchFamily="18" charset="0"/>
                      </a:endParaRPr>
                    </a:p>
                  </a:txBody>
                  <a:tcPr/>
                </a:tc>
                <a:tc>
                  <a:txBody>
                    <a:bodyPr/>
                    <a:lstStyle/>
                    <a:p>
                      <a:pPr algn="r"/>
                      <a:r>
                        <a:rPr lang="en-US" b="1" dirty="0" smtClean="0">
                          <a:solidFill>
                            <a:schemeClr val="tx1"/>
                          </a:solidFill>
                          <a:effectLst/>
                          <a:latin typeface="Times New Roman" panose="02020603050405020304" pitchFamily="18" charset="0"/>
                          <a:cs typeface="Times New Roman" panose="02020603050405020304" pitchFamily="18" charset="0"/>
                        </a:rPr>
                        <a:t>(3,002</a:t>
                      </a:r>
                      <a:r>
                        <a:rPr lang="en-US" b="1" dirty="0" smtClean="0">
                          <a:solidFill>
                            <a:schemeClr val="tx1"/>
                          </a:solidFill>
                          <a:effectLst/>
                          <a:latin typeface="Times New Roman" panose="02020603050405020304" pitchFamily="18" charset="0"/>
                          <a:cs typeface="Times New Roman" panose="02020603050405020304" pitchFamily="18" charset="0"/>
                        </a:rPr>
                        <a:t>)</a:t>
                      </a:r>
                      <a:endParaRPr lang="en-US" b="1" dirty="0">
                        <a:solidFill>
                          <a:schemeClr val="tx1"/>
                        </a:solidFill>
                        <a:effectLst/>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44294119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363" y="342066"/>
            <a:ext cx="9981729" cy="585216"/>
          </a:xfrm>
        </p:spPr>
        <p:txBody>
          <a:bodyPr/>
          <a:lstStyle/>
          <a:p>
            <a:r>
              <a:rPr lang="en-US" dirty="0">
                <a:solidFill>
                  <a:srgbClr val="FF0000"/>
                </a:solidFill>
                <a:latin typeface="Times New Roman" panose="02020603050405020304" pitchFamily="18" charset="0"/>
                <a:cs typeface="Times New Roman" panose="02020603050405020304" pitchFamily="18" charset="0"/>
              </a:rPr>
              <a:t/>
            </a:r>
            <a:br>
              <a:rPr lang="en-US" dirty="0">
                <a:solidFill>
                  <a:srgbClr val="FF0000"/>
                </a:solidFill>
                <a:latin typeface="Times New Roman" panose="02020603050405020304" pitchFamily="18" charset="0"/>
                <a:cs typeface="Times New Roman" panose="02020603050405020304" pitchFamily="18" charset="0"/>
              </a:rPr>
            </a:br>
            <a:r>
              <a:rPr lang="en-US" dirty="0" smtClean="0">
                <a:solidFill>
                  <a:srgbClr val="FF0000"/>
                </a:solidFill>
                <a:latin typeface="Times New Roman" panose="02020603050405020304" pitchFamily="18" charset="0"/>
                <a:cs typeface="Times New Roman" panose="02020603050405020304" pitchFamily="18" charset="0"/>
              </a:rPr>
              <a:t/>
            </a:r>
            <a:br>
              <a:rPr lang="en-US" dirty="0" smtClean="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bwMode="auto">
          <a:xfrm>
            <a:off x="607613" y="314356"/>
            <a:ext cx="10396152" cy="612926"/>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dirty="0" smtClean="0">
                <a:latin typeface="Times New Roman" panose="02020603050405020304" pitchFamily="18" charset="0"/>
                <a:cs typeface="Times New Roman" panose="02020603050405020304" pitchFamily="18" charset="0"/>
              </a:rPr>
              <a:t>Operating Margin Trend</a:t>
            </a:r>
            <a:endParaRPr lang="en-US" i="1" kern="0" dirty="0">
              <a:solidFill>
                <a:srgbClr val="C00000"/>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84403364"/>
              </p:ext>
            </p:extLst>
          </p:nvPr>
        </p:nvGraphicFramePr>
        <p:xfrm>
          <a:off x="741487" y="2354560"/>
          <a:ext cx="8750068" cy="2768599"/>
        </p:xfrm>
        <a:graphic>
          <a:graphicData uri="http://schemas.openxmlformats.org/drawingml/2006/table">
            <a:tbl>
              <a:tblPr firstRow="1" bandRow="1">
                <a:tableStyleId>{073A0DAA-6AF3-43AB-8588-CEC1D06C72B9}</a:tableStyleId>
              </a:tblPr>
              <a:tblGrid>
                <a:gridCol w="2963894">
                  <a:extLst>
                    <a:ext uri="{9D8B030D-6E8A-4147-A177-3AD203B41FA5}">
                      <a16:colId xmlns="" xmlns:a16="http://schemas.microsoft.com/office/drawing/2014/main" val="20000"/>
                    </a:ext>
                  </a:extLst>
                </a:gridCol>
                <a:gridCol w="997887">
                  <a:extLst>
                    <a:ext uri="{9D8B030D-6E8A-4147-A177-3AD203B41FA5}">
                      <a16:colId xmlns="" xmlns:a16="http://schemas.microsoft.com/office/drawing/2014/main" val="20001"/>
                    </a:ext>
                  </a:extLst>
                </a:gridCol>
                <a:gridCol w="1158400">
                  <a:extLst>
                    <a:ext uri="{9D8B030D-6E8A-4147-A177-3AD203B41FA5}">
                      <a16:colId xmlns="" xmlns:a16="http://schemas.microsoft.com/office/drawing/2014/main" val="20002"/>
                    </a:ext>
                  </a:extLst>
                </a:gridCol>
                <a:gridCol w="1063300">
                  <a:extLst>
                    <a:ext uri="{9D8B030D-6E8A-4147-A177-3AD203B41FA5}">
                      <a16:colId xmlns="" xmlns:a16="http://schemas.microsoft.com/office/drawing/2014/main" val="20003"/>
                    </a:ext>
                  </a:extLst>
                </a:gridCol>
                <a:gridCol w="1067176">
                  <a:extLst>
                    <a:ext uri="{9D8B030D-6E8A-4147-A177-3AD203B41FA5}">
                      <a16:colId xmlns="" xmlns:a16="http://schemas.microsoft.com/office/drawing/2014/main" val="20004"/>
                    </a:ext>
                  </a:extLst>
                </a:gridCol>
                <a:gridCol w="1499411">
                  <a:extLst>
                    <a:ext uri="{9D8B030D-6E8A-4147-A177-3AD203B41FA5}">
                      <a16:colId xmlns="" xmlns:a16="http://schemas.microsoft.com/office/drawing/2014/main" val="20006"/>
                    </a:ext>
                  </a:extLst>
                </a:gridCol>
              </a:tblGrid>
              <a:tr h="478081">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FY14</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smtClean="0">
                          <a:latin typeface="Times New Roman" panose="02020603050405020304" pitchFamily="18" charset="0"/>
                          <a:cs typeface="Times New Roman" panose="02020603050405020304" pitchFamily="18" charset="0"/>
                        </a:rPr>
                        <a:t>FY15</a:t>
                      </a:r>
                      <a:endParaRPr lang="en-US" dirty="0">
                        <a:latin typeface="Times New Roman" panose="02020603050405020304" pitchFamily="18" charset="0"/>
                        <a:cs typeface="Times New Roman" panose="02020603050405020304" pitchFamily="18" charset="0"/>
                      </a:endParaRPr>
                    </a:p>
                  </a:txBody>
                  <a:tcPr anchor="ctr"/>
                </a:tc>
                <a:tc>
                  <a:txBody>
                    <a:bodyPr/>
                    <a:lstStyle/>
                    <a:p>
                      <a:pPr algn="ctr"/>
                      <a:r>
                        <a:rPr lang="en-US" dirty="0" smtClean="0">
                          <a:latin typeface="Times New Roman" panose="02020603050405020304" pitchFamily="18" charset="0"/>
                          <a:cs typeface="Times New Roman" panose="02020603050405020304" pitchFamily="18" charset="0"/>
                        </a:rPr>
                        <a:t>FY16</a:t>
                      </a:r>
                      <a:endParaRPr lang="en-US"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latin typeface="Times New Roman" panose="02020603050405020304" pitchFamily="18" charset="0"/>
                          <a:cs typeface="Times New Roman" panose="02020603050405020304" pitchFamily="18" charset="0"/>
                        </a:rPr>
                        <a:t>FY17 Town Hall</a:t>
                      </a:r>
                    </a:p>
                  </a:txBody>
                  <a:tcPr anchor="ctr">
                    <a:solidFill>
                      <a:schemeClr val="tx1"/>
                    </a:solidFill>
                  </a:tcPr>
                </a:tc>
                <a:tc>
                  <a:txBody>
                    <a:bodyPr/>
                    <a:lstStyle/>
                    <a:p>
                      <a:pPr algn="ctr"/>
                      <a:r>
                        <a:rPr lang="en-US" dirty="0" smtClean="0">
                          <a:latin typeface="Times New Roman" panose="02020603050405020304" pitchFamily="18" charset="0"/>
                          <a:cs typeface="Times New Roman" panose="02020603050405020304" pitchFamily="18" charset="0"/>
                        </a:rPr>
                        <a:t>FY17</a:t>
                      </a:r>
                    </a:p>
                    <a:p>
                      <a:pPr algn="ctr"/>
                      <a:r>
                        <a:rPr lang="en-US" dirty="0" smtClean="0">
                          <a:latin typeface="Times New Roman" panose="02020603050405020304" pitchFamily="18" charset="0"/>
                          <a:cs typeface="Times New Roman" panose="02020603050405020304" pitchFamily="18" charset="0"/>
                        </a:rPr>
                        <a:t>Actual</a:t>
                      </a:r>
                      <a:endParaRPr lang="en-US" dirty="0">
                        <a:latin typeface="Times New Roman" panose="02020603050405020304" pitchFamily="18" charset="0"/>
                        <a:cs typeface="Times New Roman" panose="02020603050405020304" pitchFamily="18" charset="0"/>
                      </a:endParaRPr>
                    </a:p>
                  </a:txBody>
                  <a:tcPr anchor="ctr">
                    <a:solidFill>
                      <a:schemeClr val="tx1"/>
                    </a:solidFill>
                  </a:tcPr>
                </a:tc>
                <a:extLst>
                  <a:ext uri="{0D108BD9-81ED-4DB2-BD59-A6C34878D82A}">
                    <a16:rowId xmlns=""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Times New Roman" panose="02020603050405020304" pitchFamily="18" charset="0"/>
                          <a:cs typeface="Times New Roman" panose="02020603050405020304" pitchFamily="18" charset="0"/>
                        </a:rPr>
                        <a:t>Enrollment</a:t>
                      </a:r>
                      <a:r>
                        <a:rPr lang="en-US" baseline="0" dirty="0" smtClean="0">
                          <a:latin typeface="Times New Roman" panose="02020603050405020304" pitchFamily="18" charset="0"/>
                          <a:cs typeface="Times New Roman" panose="02020603050405020304" pitchFamily="18" charset="0"/>
                        </a:rPr>
                        <a:t> </a:t>
                      </a:r>
                      <a:r>
                        <a:rPr lang="en-US" sz="1200" i="1" baseline="0" dirty="0" smtClean="0">
                          <a:latin typeface="Times New Roman" panose="02020603050405020304" pitchFamily="18" charset="0"/>
                          <a:cs typeface="Times New Roman" panose="02020603050405020304" pitchFamily="18" charset="0"/>
                        </a:rPr>
                        <a:t>(headcount)</a:t>
                      </a:r>
                      <a:endParaRPr lang="en-US" i="1" dirty="0" smtClean="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16,277</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16,756</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17,030</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16,847</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16,847</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1"/>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Times New Roman" panose="02020603050405020304" pitchFamily="18" charset="0"/>
                          <a:cs typeface="Times New Roman" panose="02020603050405020304" pitchFamily="18" charset="0"/>
                        </a:rPr>
                        <a:t>Revenue $ </a:t>
                      </a:r>
                      <a:r>
                        <a:rPr lang="en-US" sz="1200" i="1" dirty="0" smtClean="0">
                          <a:latin typeface="Times New Roman" panose="02020603050405020304" pitchFamily="18" charset="0"/>
                          <a:cs typeface="Times New Roman" panose="02020603050405020304" pitchFamily="18" charset="0"/>
                        </a:rPr>
                        <a:t>(in thousands)</a:t>
                      </a:r>
                      <a:endParaRPr lang="en-US" sz="1400" i="1" dirty="0" smtClean="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354,137</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376,122</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406,403</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424,310</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421,461</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2"/>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Times New Roman" panose="02020603050405020304" pitchFamily="18" charset="0"/>
                          <a:cs typeface="Times New Roman" panose="02020603050405020304" pitchFamily="18" charset="0"/>
                        </a:rPr>
                        <a:t>Expenses $ </a:t>
                      </a:r>
                      <a:r>
                        <a:rPr lang="en-US" sz="1200" i="1" dirty="0" smtClean="0">
                          <a:latin typeface="Times New Roman" panose="02020603050405020304" pitchFamily="18" charset="0"/>
                          <a:cs typeface="Times New Roman" panose="02020603050405020304" pitchFamily="18" charset="0"/>
                        </a:rPr>
                        <a:t>(in thousands)</a:t>
                      </a:r>
                      <a:endParaRPr lang="en-US" sz="1400" i="1" dirty="0" smtClean="0">
                        <a:solidFill>
                          <a:schemeClr val="accent5">
                            <a:lumMod val="25000"/>
                          </a:schemeClr>
                        </a:solidFill>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347,427</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377,435</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411,912</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431,310</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424,463</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3"/>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Times New Roman" panose="02020603050405020304" pitchFamily="18" charset="0"/>
                          <a:cs typeface="Times New Roman" panose="02020603050405020304" pitchFamily="18" charset="0"/>
                        </a:rPr>
                        <a:t>Operating margin $ </a:t>
                      </a:r>
                      <a:r>
                        <a:rPr lang="en-US" sz="1200" i="1" dirty="0" smtClean="0">
                          <a:latin typeface="Times New Roman" panose="02020603050405020304" pitchFamily="18" charset="0"/>
                          <a:cs typeface="Times New Roman" panose="02020603050405020304" pitchFamily="18" charset="0"/>
                        </a:rPr>
                        <a:t>(in</a:t>
                      </a:r>
                      <a:r>
                        <a:rPr lang="en-US" sz="1200" i="1" baseline="0" dirty="0" smtClean="0">
                          <a:latin typeface="Times New Roman" panose="02020603050405020304" pitchFamily="18" charset="0"/>
                          <a:cs typeface="Times New Roman" panose="02020603050405020304" pitchFamily="18" charset="0"/>
                        </a:rPr>
                        <a:t> thousands)</a:t>
                      </a:r>
                      <a:endParaRPr lang="en-US" sz="1200" i="1" dirty="0" smtClean="0">
                        <a:solidFill>
                          <a:schemeClr val="accent5">
                            <a:lumMod val="25000"/>
                          </a:schemeClr>
                        </a:solidFill>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6,710</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-1,313</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-5,509</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-7,000</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-3,002</a:t>
                      </a:r>
                    </a:p>
                  </a:txBody>
                  <a:tcPr/>
                </a:tc>
                <a:extLst>
                  <a:ext uri="{0D108BD9-81ED-4DB2-BD59-A6C34878D82A}">
                    <a16:rowId xmlns="" xmlns:a16="http://schemas.microsoft.com/office/drawing/2014/main" val="10004"/>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Times New Roman" panose="02020603050405020304" pitchFamily="18" charset="0"/>
                          <a:cs typeface="Times New Roman" panose="02020603050405020304" pitchFamily="18" charset="0"/>
                        </a:rPr>
                        <a:t>Operating margin %</a:t>
                      </a:r>
                    </a:p>
                  </a:txBody>
                  <a:tcPr/>
                </a:tc>
                <a:tc>
                  <a:txBody>
                    <a:bodyPr/>
                    <a:lstStyle/>
                    <a:p>
                      <a:pPr algn="r"/>
                      <a:r>
                        <a:rPr lang="en-US" dirty="0" smtClean="0">
                          <a:latin typeface="Times New Roman" panose="02020603050405020304" pitchFamily="18" charset="0"/>
                          <a:cs typeface="Times New Roman" panose="02020603050405020304" pitchFamily="18" charset="0"/>
                        </a:rPr>
                        <a:t>1.9%</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-0.8%</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-1.4%</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-1.6%</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-0.7%</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507744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1905802" y="1876926"/>
            <a:ext cx="7676348" cy="4066674"/>
          </a:xfrm>
        </p:spPr>
        <p:txBody>
          <a:bodyPr/>
          <a:lstStyle/>
          <a:p>
            <a:pPr>
              <a:buFont typeface="Arial" panose="020B0604020202020204" pitchFamily="34" charset="0"/>
              <a:buChar char="•"/>
            </a:pPr>
            <a:r>
              <a:rPr lang="en-US" altLang="en-US" sz="2400" dirty="0" smtClean="0">
                <a:latin typeface="Times New Roman" panose="02020603050405020304" pitchFamily="18" charset="0"/>
                <a:cs typeface="Times New Roman" panose="02020603050405020304" pitchFamily="18" charset="0"/>
              </a:rPr>
              <a:t>Base </a:t>
            </a:r>
            <a:r>
              <a:rPr lang="en-US" altLang="en-US" sz="2400" dirty="0">
                <a:latin typeface="Times New Roman" panose="02020603050405020304" pitchFamily="18" charset="0"/>
                <a:cs typeface="Times New Roman" panose="02020603050405020304" pitchFamily="18" charset="0"/>
              </a:rPr>
              <a:t>budget reductions		$</a:t>
            </a:r>
            <a:r>
              <a:rPr lang="en-US" altLang="en-US" sz="2400" dirty="0" smtClean="0">
                <a:latin typeface="Times New Roman" panose="02020603050405020304" pitchFamily="18" charset="0"/>
                <a:cs typeface="Times New Roman" panose="02020603050405020304" pitchFamily="18" charset="0"/>
              </a:rPr>
              <a:t>11.2M</a:t>
            </a:r>
            <a:r>
              <a:rPr lang="en-US" altLang="en-US" sz="2400" dirty="0">
                <a:latin typeface="Times New Roman" panose="02020603050405020304" pitchFamily="18" charset="0"/>
                <a:cs typeface="Times New Roman" panose="02020603050405020304" pitchFamily="18" charset="0"/>
              </a:rPr>
              <a:t>	</a:t>
            </a:r>
            <a:endParaRPr lang="en-US" altLang="en-US" sz="2400" dirty="0" smtClean="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en-US" sz="2400" dirty="0" smtClean="0">
                <a:latin typeface="Times New Roman" panose="02020603050405020304" pitchFamily="18" charset="0"/>
                <a:cs typeface="Times New Roman" panose="02020603050405020304" pitchFamily="18" charset="0"/>
              </a:rPr>
              <a:t>Lower staffing costs/hiring freeze  $3.5M</a:t>
            </a:r>
          </a:p>
          <a:p>
            <a:pPr>
              <a:buFont typeface="Arial" panose="020B0604020202020204" pitchFamily="34" charset="0"/>
              <a:buChar char="•"/>
            </a:pPr>
            <a:r>
              <a:rPr lang="en-US" altLang="en-US" sz="2400" dirty="0" smtClean="0">
                <a:latin typeface="Times New Roman" panose="02020603050405020304" pitchFamily="18" charset="0"/>
                <a:cs typeface="Times New Roman" panose="02020603050405020304" pitchFamily="18" charset="0"/>
              </a:rPr>
              <a:t>Capitalization of equipment           $2.3M</a:t>
            </a:r>
            <a:endParaRPr lang="en-US" altLang="en-US" sz="24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Financial aid (</a:t>
            </a:r>
            <a:r>
              <a:rPr lang="en-US" altLang="en-US" sz="2400" i="1" dirty="0">
                <a:latin typeface="Times New Roman" panose="02020603050405020304" pitchFamily="18" charset="0"/>
                <a:cs typeface="Times New Roman" panose="02020603050405020304" pitchFamily="18" charset="0"/>
              </a:rPr>
              <a:t>lower enrollment</a:t>
            </a:r>
            <a:r>
              <a:rPr lang="en-US" altLang="en-US" sz="2400" dirty="0">
                <a:latin typeface="Times New Roman" panose="02020603050405020304" pitchFamily="18" charset="0"/>
                <a:cs typeface="Times New Roman" panose="02020603050405020304" pitchFamily="18" charset="0"/>
              </a:rPr>
              <a:t>)    $</a:t>
            </a:r>
            <a:r>
              <a:rPr lang="en-US" altLang="en-US" sz="2400" dirty="0" smtClean="0">
                <a:latin typeface="Times New Roman" panose="02020603050405020304" pitchFamily="18" charset="0"/>
                <a:cs typeface="Times New Roman" panose="02020603050405020304" pitchFamily="18" charset="0"/>
              </a:rPr>
              <a:t>1.0M </a:t>
            </a:r>
            <a:endParaRPr lang="en-US" altLang="en-US" sz="24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Deferred IT investments		$</a:t>
            </a:r>
            <a:r>
              <a:rPr lang="en-US" altLang="en-US" sz="2400" dirty="0" smtClean="0">
                <a:latin typeface="Times New Roman" panose="02020603050405020304" pitchFamily="18" charset="0"/>
                <a:cs typeface="Times New Roman" panose="02020603050405020304" pitchFamily="18" charset="0"/>
              </a:rPr>
              <a:t>1.2M</a:t>
            </a:r>
            <a:endParaRPr lang="en-US" altLang="en-US" sz="24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en-US" sz="2400" dirty="0" smtClean="0">
                <a:latin typeface="Times New Roman" panose="02020603050405020304" pitchFamily="18" charset="0"/>
                <a:cs typeface="Times New Roman" panose="02020603050405020304" pitchFamily="18" charset="0"/>
              </a:rPr>
              <a:t>Shuttle/utility </a:t>
            </a:r>
            <a:r>
              <a:rPr lang="en-US" altLang="en-US" sz="2400" dirty="0">
                <a:latin typeface="Times New Roman" panose="02020603050405020304" pitchFamily="18" charset="0"/>
                <a:cs typeface="Times New Roman" panose="02020603050405020304" pitchFamily="18" charset="0"/>
              </a:rPr>
              <a:t>savings		$</a:t>
            </a:r>
            <a:r>
              <a:rPr lang="en-US" altLang="en-US" sz="2400" dirty="0" smtClean="0">
                <a:latin typeface="Times New Roman" panose="02020603050405020304" pitchFamily="18" charset="0"/>
                <a:cs typeface="Times New Roman" panose="02020603050405020304" pitchFamily="18" charset="0"/>
              </a:rPr>
              <a:t>1.2M</a:t>
            </a:r>
            <a:endParaRPr lang="en-US" altLang="en-US" sz="24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en-US" sz="2400" dirty="0" smtClean="0">
                <a:latin typeface="Times New Roman" panose="02020603050405020304" pitchFamily="18" charset="0"/>
                <a:cs typeface="Times New Roman" panose="02020603050405020304" pitchFamily="18" charset="0"/>
              </a:rPr>
              <a:t>Graduate students/waivers             </a:t>
            </a:r>
            <a:r>
              <a:rPr lang="en-US" altLang="en-US" sz="2400" dirty="0" smtClean="0">
                <a:latin typeface="Times New Roman" panose="02020603050405020304" pitchFamily="18" charset="0"/>
                <a:cs typeface="Times New Roman" panose="02020603050405020304" pitchFamily="18" charset="0"/>
              </a:rPr>
              <a:t>$</a:t>
            </a:r>
            <a:r>
              <a:rPr lang="en-US" altLang="en-US" sz="2400" dirty="0" smtClean="0">
                <a:latin typeface="Times New Roman" panose="02020603050405020304" pitchFamily="18" charset="0"/>
                <a:cs typeface="Times New Roman" panose="02020603050405020304" pitchFamily="18" charset="0"/>
              </a:rPr>
              <a:t>410K</a:t>
            </a:r>
            <a:endParaRPr lang="en-US" altLang="en-US" sz="24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en-US" sz="2400" dirty="0" smtClean="0">
                <a:latin typeface="Times New Roman" panose="02020603050405020304" pitchFamily="18" charset="0"/>
                <a:cs typeface="Times New Roman" panose="02020603050405020304" pitchFamily="18" charset="0"/>
              </a:rPr>
              <a:t>Capitalization temporary parking</a:t>
            </a:r>
            <a:r>
              <a:rPr lang="en-US" altLang="en-US" sz="2400" dirty="0">
                <a:latin typeface="Times New Roman" panose="02020603050405020304" pitchFamily="18" charset="0"/>
                <a:cs typeface="Times New Roman" panose="02020603050405020304" pitchFamily="18" charset="0"/>
              </a:rPr>
              <a:t>	$</a:t>
            </a:r>
            <a:r>
              <a:rPr lang="en-US" altLang="en-US" sz="2400" dirty="0" smtClean="0">
                <a:latin typeface="Times New Roman" panose="02020603050405020304" pitchFamily="18" charset="0"/>
                <a:cs typeface="Times New Roman" panose="02020603050405020304" pitchFamily="18" charset="0"/>
              </a:rPr>
              <a:t>408K</a:t>
            </a:r>
            <a:endParaRPr lang="en-US" altLang="en-US" sz="24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altLang="en-US" sz="2400" dirty="0">
                <a:latin typeface="Times New Roman" panose="02020603050405020304" pitchFamily="18" charset="0"/>
                <a:cs typeface="Times New Roman" panose="02020603050405020304" pitchFamily="18" charset="0"/>
              </a:rPr>
              <a:t>NUP voluntary furlough 		$</a:t>
            </a:r>
            <a:r>
              <a:rPr lang="en-US" altLang="en-US" sz="2400" dirty="0" smtClean="0">
                <a:latin typeface="Times New Roman" panose="02020603050405020304" pitchFamily="18" charset="0"/>
                <a:cs typeface="Times New Roman" panose="02020603050405020304" pitchFamily="18" charset="0"/>
              </a:rPr>
              <a:t>234K</a:t>
            </a:r>
            <a:endParaRPr lang="en-US" altLang="en-US" sz="2400" dirty="0">
              <a:latin typeface="Times New Roman" panose="02020603050405020304" pitchFamily="18" charset="0"/>
              <a:cs typeface="Times New Roman" panose="02020603050405020304" pitchFamily="18" charset="0"/>
            </a:endParaRPr>
          </a:p>
          <a:p>
            <a:pPr marL="0" indent="0">
              <a:buNone/>
            </a:pPr>
            <a:endParaRPr lang="en-US" altLang="en-US" sz="2400" dirty="0" smtClean="0">
              <a:latin typeface="Times New Roman" panose="02020603050405020304" pitchFamily="18" charset="0"/>
              <a:cs typeface="Times New Roman" panose="02020603050405020304" pitchFamily="18" charset="0"/>
            </a:endParaRPr>
          </a:p>
          <a:p>
            <a:pPr marL="0" indent="0">
              <a:buNone/>
            </a:pPr>
            <a:endParaRPr lang="en-US" altLang="en-US" sz="2400" dirty="0">
              <a:latin typeface="Times New Roman" panose="02020603050405020304" pitchFamily="18" charset="0"/>
              <a:cs typeface="Times New Roman" panose="02020603050405020304" pitchFamily="18" charset="0"/>
            </a:endParaRPr>
          </a:p>
        </p:txBody>
      </p:sp>
      <p:sp>
        <p:nvSpPr>
          <p:cNvPr id="5" name="Title 1"/>
          <p:cNvSpPr txBox="1">
            <a:spLocks/>
          </p:cNvSpPr>
          <p:nvPr/>
        </p:nvSpPr>
        <p:spPr bwMode="auto">
          <a:xfrm>
            <a:off x="607613" y="314356"/>
            <a:ext cx="10396152" cy="612926"/>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dirty="0" smtClean="0">
                <a:latin typeface="Times New Roman" panose="02020603050405020304" pitchFamily="18" charset="0"/>
                <a:cs typeface="Times New Roman" panose="02020603050405020304" pitchFamily="18" charset="0"/>
              </a:rPr>
              <a:t>FY17 Operating Expense Reductions</a:t>
            </a:r>
            <a:endParaRPr lang="en-US" i="1" kern="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79269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3085" y="2449591"/>
            <a:ext cx="10383755" cy="986360"/>
          </a:xfrm>
          <a:prstGeom prst="rect">
            <a:avLst/>
          </a:prstGeom>
          <a:noFill/>
        </p:spPr>
        <p:txBody>
          <a:bodyPr wrap="square" rtlCol="0">
            <a:spAutoFit/>
          </a:bodyPr>
          <a:lstStyle/>
          <a:p>
            <a:pPr algn="ctr">
              <a:lnSpc>
                <a:spcPct val="150000"/>
              </a:lnSpc>
            </a:pPr>
            <a:r>
              <a:rPr lang="en-US" sz="4400" b="1" dirty="0" smtClean="0">
                <a:latin typeface="Times New Roman" panose="02020603050405020304" pitchFamily="18" charset="0"/>
                <a:cs typeface="Times New Roman" panose="02020603050405020304" pitchFamily="18" charset="0"/>
              </a:rPr>
              <a:t>FY18 Operating Budget</a:t>
            </a:r>
            <a:endParaRPr lang="en-U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702026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746150" y="1349886"/>
            <a:ext cx="9800405" cy="5029200"/>
          </a:xfrm>
        </p:spPr>
        <p:txBody>
          <a:bodyPr/>
          <a:lstStyle/>
          <a:p>
            <a:pPr marL="0" indent="0">
              <a:buNone/>
            </a:pPr>
            <a:r>
              <a:rPr lang="en-US" altLang="en-US" sz="2400" dirty="0" smtClean="0">
                <a:latin typeface="Times New Roman" panose="02020603050405020304" pitchFamily="18" charset="0"/>
                <a:cs typeface="Times New Roman" panose="02020603050405020304" pitchFamily="18" charset="0"/>
              </a:rPr>
              <a:t>A positive start to FY18 includes:</a:t>
            </a:r>
          </a:p>
          <a:p>
            <a:pPr marL="0" indent="0">
              <a:buNone/>
            </a:pPr>
            <a:endParaRPr lang="en-US" altLang="en-US" sz="1100" dirty="0" smtClean="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This fall, </a:t>
            </a:r>
            <a:r>
              <a:rPr lang="en-US" sz="2400" dirty="0" smtClean="0">
                <a:latin typeface="Times New Roman" panose="02020603050405020304" pitchFamily="18" charset="0"/>
                <a:cs typeface="Times New Roman" panose="02020603050405020304" pitchFamily="18" charset="0"/>
              </a:rPr>
              <a:t>UMass Boston </a:t>
            </a:r>
            <a:r>
              <a:rPr lang="en-US" sz="2400" dirty="0">
                <a:latin typeface="Times New Roman" panose="02020603050405020304" pitchFamily="18" charset="0"/>
                <a:cs typeface="Times New Roman" panose="02020603050405020304" pitchFamily="18" charset="0"/>
              </a:rPr>
              <a:t>welcomed the largest freshmen class, with 1,881 students, and the largest new undergraduate class, 3,425 students, in its history</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Our </a:t>
            </a:r>
            <a:r>
              <a:rPr lang="en-US" sz="2400" dirty="0">
                <a:latin typeface="Times New Roman" panose="02020603050405020304" pitchFamily="18" charset="0"/>
                <a:cs typeface="Times New Roman" panose="02020603050405020304" pitchFamily="18" charset="0"/>
              </a:rPr>
              <a:t>major construction </a:t>
            </a:r>
            <a:r>
              <a:rPr lang="en-US" sz="2400" dirty="0" smtClean="0">
                <a:latin typeface="Times New Roman" panose="02020603050405020304" pitchFamily="18" charset="0"/>
                <a:cs typeface="Times New Roman" panose="02020603050405020304" pitchFamily="18" charset="0"/>
              </a:rPr>
              <a:t>projects–the </a:t>
            </a:r>
            <a:r>
              <a:rPr lang="en-US" sz="2400" dirty="0">
                <a:latin typeface="Times New Roman" panose="02020603050405020304" pitchFamily="18" charset="0"/>
                <a:cs typeface="Times New Roman" panose="02020603050405020304" pitchFamily="18" charset="0"/>
              </a:rPr>
              <a:t>UCRR, student residence hall, </a:t>
            </a:r>
            <a:r>
              <a:rPr lang="en-US" sz="2400" dirty="0" smtClean="0">
                <a:latin typeface="Times New Roman" panose="02020603050405020304" pitchFamily="18" charset="0"/>
                <a:cs typeface="Times New Roman" panose="02020603050405020304" pitchFamily="18" charset="0"/>
              </a:rPr>
              <a:t>and new </a:t>
            </a:r>
            <a:r>
              <a:rPr lang="en-US" sz="2400" dirty="0">
                <a:latin typeface="Times New Roman" panose="02020603050405020304" pitchFamily="18" charset="0"/>
                <a:cs typeface="Times New Roman" panose="02020603050405020304" pitchFamily="18" charset="0"/>
              </a:rPr>
              <a:t>parking </a:t>
            </a:r>
            <a:r>
              <a:rPr lang="en-US" sz="2400" dirty="0" smtClean="0">
                <a:latin typeface="Times New Roman" panose="02020603050405020304" pitchFamily="18" charset="0"/>
                <a:cs typeface="Times New Roman" panose="02020603050405020304" pitchFamily="18" charset="0"/>
              </a:rPr>
              <a:t>garage–are </a:t>
            </a:r>
            <a:r>
              <a:rPr lang="en-US" sz="2400" dirty="0">
                <a:latin typeface="Times New Roman" panose="02020603050405020304" pitchFamily="18" charset="0"/>
                <a:cs typeface="Times New Roman" panose="02020603050405020304" pitchFamily="18" charset="0"/>
              </a:rPr>
              <a:t>making substantial progress and are on course to be completed during this academic year. </a:t>
            </a:r>
          </a:p>
          <a:p>
            <a:r>
              <a:rPr lang="en-US" sz="2400" dirty="0" smtClean="0">
                <a:latin typeface="Times New Roman" panose="02020603050405020304" pitchFamily="18" charset="0"/>
                <a:cs typeface="Times New Roman" panose="02020603050405020304" pitchFamily="18" charset="0"/>
              </a:rPr>
              <a:t>UMass </a:t>
            </a:r>
            <a:r>
              <a:rPr lang="en-US" sz="2400" dirty="0">
                <a:latin typeface="Times New Roman" panose="02020603050405020304" pitchFamily="18" charset="0"/>
                <a:cs typeface="Times New Roman" panose="02020603050405020304" pitchFamily="18" charset="0"/>
              </a:rPr>
              <a:t>Boston faculty continue to be recognized for achievements in teaching and research, as well as for service to the community.</a:t>
            </a:r>
          </a:p>
          <a:p>
            <a:r>
              <a:rPr lang="en-US" sz="2400" dirty="0" smtClean="0">
                <a:latin typeface="Times New Roman" panose="02020603050405020304" pitchFamily="18" charset="0"/>
                <a:cs typeface="Times New Roman" panose="02020603050405020304" pitchFamily="18" charset="0"/>
              </a:rPr>
              <a:t>UMass Boston </a:t>
            </a:r>
            <a:r>
              <a:rPr lang="en-US" sz="2400" dirty="0">
                <a:latin typeface="Times New Roman" panose="02020603050405020304" pitchFamily="18" charset="0"/>
                <a:cs typeface="Times New Roman" panose="02020603050405020304" pitchFamily="18" charset="0"/>
              </a:rPr>
              <a:t>rose in </a:t>
            </a:r>
            <a:r>
              <a:rPr lang="en-US" sz="2400" i="1" dirty="0">
                <a:latin typeface="Times New Roman" panose="02020603050405020304" pitchFamily="18" charset="0"/>
                <a:cs typeface="Times New Roman" panose="02020603050405020304" pitchFamily="18" charset="0"/>
              </a:rPr>
              <a:t>U.S. News &amp; World Report</a:t>
            </a:r>
            <a:r>
              <a:rPr lang="en-US" sz="2400" dirty="0">
                <a:latin typeface="Times New Roman" panose="02020603050405020304" pitchFamily="18" charset="0"/>
                <a:cs typeface="Times New Roman" panose="02020603050405020304" pitchFamily="18" charset="0"/>
              </a:rPr>
              <a:t>’s top-tier National Universities category and for the third year in a row, UMass Boston won </a:t>
            </a:r>
            <a:r>
              <a:rPr lang="en-US" sz="2400" i="1" dirty="0">
                <a:latin typeface="Times New Roman" panose="02020603050405020304" pitchFamily="18" charset="0"/>
                <a:cs typeface="Times New Roman" panose="02020603050405020304" pitchFamily="18" charset="0"/>
              </a:rPr>
              <a:t>Princeton Review</a:t>
            </a:r>
            <a:r>
              <a:rPr lang="en-US" sz="2400" dirty="0">
                <a:latin typeface="Times New Roman" panose="02020603050405020304" pitchFamily="18" charset="0"/>
                <a:cs typeface="Times New Roman" panose="02020603050405020304" pitchFamily="18" charset="0"/>
              </a:rPr>
              <a:t> “Best in the Northeast” honors.</a:t>
            </a:r>
            <a:r>
              <a:rPr lang="en-US" sz="2400" dirty="0"/>
              <a:t> </a:t>
            </a:r>
            <a:r>
              <a:rPr lang="en-US" sz="2400" dirty="0" smtClean="0"/>
              <a:t>​</a:t>
            </a:r>
            <a:endParaRPr lang="en-US" sz="2400" dirty="0"/>
          </a:p>
        </p:txBody>
      </p:sp>
      <p:sp>
        <p:nvSpPr>
          <p:cNvPr id="5" name="Title 1"/>
          <p:cNvSpPr txBox="1">
            <a:spLocks/>
          </p:cNvSpPr>
          <p:nvPr/>
        </p:nvSpPr>
        <p:spPr bwMode="auto">
          <a:xfrm>
            <a:off x="607613" y="314356"/>
            <a:ext cx="10396152" cy="612926"/>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b="1" dirty="0" smtClean="0">
                <a:latin typeface="Times New Roman" panose="02020603050405020304" pitchFamily="18" charset="0"/>
                <a:cs typeface="Times New Roman" panose="02020603050405020304" pitchFamily="18" charset="0"/>
              </a:rPr>
              <a:t>FY18 Start – Cause for Celebration</a:t>
            </a:r>
            <a:endParaRPr lang="en-US" i="1" kern="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005179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324" y="298455"/>
            <a:ext cx="10767076" cy="585216"/>
          </a:xfrm>
          <a:solidFill>
            <a:schemeClr val="accent5">
              <a:lumMod val="90000"/>
            </a:schemeClr>
          </a:solidFill>
        </p:spPr>
        <p:txBody>
          <a:bodyPr/>
          <a:lstStyle/>
          <a:p>
            <a:r>
              <a:rPr lang="en-US" b="1" dirty="0" smtClean="0">
                <a:latin typeface="Times New Roman" panose="02020603050405020304" pitchFamily="18" charset="0"/>
                <a:cs typeface="Times New Roman" panose="02020603050405020304" pitchFamily="18" charset="0"/>
              </a:rPr>
              <a:t>The $30M Deficit as presented at the May 2017 Town Hall</a:t>
            </a:r>
            <a:br>
              <a:rPr lang="en-US" b="1" dirty="0" smtClean="0">
                <a:latin typeface="Times New Roman" panose="02020603050405020304" pitchFamily="18" charset="0"/>
                <a:cs typeface="Times New Roman" panose="02020603050405020304" pitchFamily="18" charset="0"/>
              </a:rPr>
            </a:br>
            <a:endParaRPr lang="en-US" i="1" dirty="0">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485841287"/>
              </p:ext>
            </p:extLst>
          </p:nvPr>
        </p:nvGraphicFramePr>
        <p:xfrm>
          <a:off x="1455352" y="1725094"/>
          <a:ext cx="8128000" cy="3144519"/>
        </p:xfrm>
        <a:graphic>
          <a:graphicData uri="http://schemas.openxmlformats.org/drawingml/2006/table">
            <a:tbl>
              <a:tblPr firstRow="1" bandRow="1">
                <a:tableStyleId>{073A0DAA-6AF3-43AB-8588-CEC1D06C72B9}</a:tableStyleId>
              </a:tblPr>
              <a:tblGrid>
                <a:gridCol w="6090507">
                  <a:extLst>
                    <a:ext uri="{9D8B030D-6E8A-4147-A177-3AD203B41FA5}">
                      <a16:colId xmlns="" xmlns:a16="http://schemas.microsoft.com/office/drawing/2014/main" val="20000"/>
                    </a:ext>
                  </a:extLst>
                </a:gridCol>
                <a:gridCol w="2037493">
                  <a:extLst>
                    <a:ext uri="{9D8B030D-6E8A-4147-A177-3AD203B41FA5}">
                      <a16:colId xmlns="" xmlns:a16="http://schemas.microsoft.com/office/drawing/2014/main" val="20001"/>
                    </a:ext>
                  </a:extLst>
                </a:gridCol>
              </a:tblGrid>
              <a:tr h="0">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smtClean="0">
                          <a:latin typeface="Times New Roman" panose="02020603050405020304" pitchFamily="18" charset="0"/>
                          <a:cs typeface="Times New Roman" panose="02020603050405020304" pitchFamily="18" charset="0"/>
                        </a:rPr>
                        <a:t>FY18</a:t>
                      </a:r>
                    </a:p>
                    <a:p>
                      <a:pPr algn="ctr"/>
                      <a:r>
                        <a:rPr lang="en-US" sz="1200" dirty="0" smtClean="0">
                          <a:latin typeface="Times New Roman" panose="02020603050405020304" pitchFamily="18" charset="0"/>
                          <a:cs typeface="Times New Roman" panose="02020603050405020304" pitchFamily="18" charset="0"/>
                        </a:rPr>
                        <a:t>(in </a:t>
                      </a:r>
                      <a:r>
                        <a:rPr lang="en-US" sz="1200" dirty="0" smtClean="0">
                          <a:latin typeface="Times New Roman" panose="02020603050405020304" pitchFamily="18" charset="0"/>
                          <a:cs typeface="Times New Roman" panose="02020603050405020304" pitchFamily="18" charset="0"/>
                        </a:rPr>
                        <a:t>$ millions</a:t>
                      </a:r>
                      <a:r>
                        <a:rPr lang="en-US" sz="1200" dirty="0" smtClean="0">
                          <a:latin typeface="Times New Roman" panose="02020603050405020304" pitchFamily="18" charset="0"/>
                          <a:cs typeface="Times New Roman" panose="02020603050405020304" pitchFamily="18" charset="0"/>
                        </a:rPr>
                        <a:t>)</a:t>
                      </a:r>
                      <a:endParaRPr lang="en-US" sz="1200"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0"/>
                  </a:ext>
                </a:extLst>
              </a:tr>
              <a:tr h="370840">
                <a:tc>
                  <a:txBody>
                    <a:bodyPr/>
                    <a:lstStyle/>
                    <a:p>
                      <a:r>
                        <a:rPr lang="en-US" dirty="0" smtClean="0">
                          <a:latin typeface="Times New Roman" panose="02020603050405020304" pitchFamily="18" charset="0"/>
                          <a:cs typeface="Times New Roman" panose="02020603050405020304" pitchFamily="18" charset="0"/>
                        </a:rPr>
                        <a:t>Revenues</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427.8</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1"/>
                  </a:ext>
                </a:extLst>
              </a:tr>
              <a:tr h="370840">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pPr algn="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2"/>
                  </a:ext>
                </a:extLst>
              </a:tr>
              <a:tr h="370840">
                <a:tc>
                  <a:txBody>
                    <a:bodyPr/>
                    <a:lstStyle/>
                    <a:p>
                      <a:r>
                        <a:rPr lang="en-US" dirty="0" smtClean="0">
                          <a:latin typeface="Times New Roman" panose="02020603050405020304" pitchFamily="18" charset="0"/>
                          <a:cs typeface="Times New Roman" panose="02020603050405020304" pitchFamily="18" charset="0"/>
                        </a:rPr>
                        <a:t>Operating</a:t>
                      </a:r>
                      <a:r>
                        <a:rPr lang="en-US" baseline="0" dirty="0" smtClean="0">
                          <a:latin typeface="Times New Roman" panose="02020603050405020304" pitchFamily="18" charset="0"/>
                          <a:cs typeface="Times New Roman" panose="02020603050405020304" pitchFamily="18" charset="0"/>
                        </a:rPr>
                        <a:t> budget</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(431.6</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3"/>
                  </a:ext>
                </a:extLst>
              </a:tr>
              <a:tr h="370840">
                <a:tc>
                  <a:txBody>
                    <a:bodyPr/>
                    <a:lstStyle/>
                    <a:p>
                      <a:r>
                        <a:rPr lang="en-US" baseline="0" dirty="0" smtClean="0">
                          <a:latin typeface="Times New Roman" panose="02020603050405020304" pitchFamily="18" charset="0"/>
                          <a:cs typeface="Times New Roman" panose="02020603050405020304" pitchFamily="18" charset="0"/>
                        </a:rPr>
                        <a:t>Depreciation expense</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u="none" dirty="0" smtClean="0">
                          <a:latin typeface="Times New Roman" panose="02020603050405020304" pitchFamily="18" charset="0"/>
                          <a:cs typeface="Times New Roman" panose="02020603050405020304" pitchFamily="18" charset="0"/>
                        </a:rPr>
                        <a:t>(25.3</a:t>
                      </a:r>
                      <a:r>
                        <a:rPr lang="en-US" u="none" dirty="0" smtClean="0">
                          <a:latin typeface="Times New Roman" panose="02020603050405020304" pitchFamily="18" charset="0"/>
                          <a:cs typeface="Times New Roman" panose="02020603050405020304" pitchFamily="18" charset="0"/>
                        </a:rPr>
                        <a:t>)</a:t>
                      </a:r>
                    </a:p>
                  </a:txBody>
                  <a:tcPr/>
                </a:tc>
                <a:extLst>
                  <a:ext uri="{0D108BD9-81ED-4DB2-BD59-A6C34878D82A}">
                    <a16:rowId xmlns="" xmlns:a16="http://schemas.microsoft.com/office/drawing/2014/main" val="10005"/>
                  </a:ext>
                </a:extLst>
              </a:tr>
              <a:tr h="370840">
                <a:tc>
                  <a:txBody>
                    <a:bodyPr/>
                    <a:lstStyle/>
                    <a:p>
                      <a:r>
                        <a:rPr lang="en-US" dirty="0" smtClean="0">
                          <a:latin typeface="Times New Roman" panose="02020603050405020304" pitchFamily="18" charset="0"/>
                          <a:cs typeface="Times New Roman" panose="02020603050405020304" pitchFamily="18" charset="0"/>
                        </a:rPr>
                        <a:t>Subtotal expense</a:t>
                      </a:r>
                      <a:endParaRPr lang="en-US" dirty="0">
                        <a:latin typeface="Times New Roman" panose="02020603050405020304" pitchFamily="18" charset="0"/>
                        <a:cs typeface="Times New Roman" panose="02020603050405020304" pitchFamily="18" charset="0"/>
                      </a:endParaRPr>
                    </a:p>
                  </a:txBody>
                  <a:tcPr/>
                </a:tc>
                <a:tc>
                  <a:txBody>
                    <a:bodyPr/>
                    <a:lstStyle/>
                    <a:p>
                      <a:pPr algn="r"/>
                      <a:r>
                        <a:rPr lang="en-US" dirty="0" smtClean="0">
                          <a:latin typeface="Times New Roman" panose="02020603050405020304" pitchFamily="18" charset="0"/>
                          <a:cs typeface="Times New Roman" panose="02020603050405020304" pitchFamily="18" charset="0"/>
                        </a:rPr>
                        <a:t>(456.9</a:t>
                      </a:r>
                      <a:r>
                        <a:rPr lang="en-US" dirty="0" smtClean="0">
                          <a:latin typeface="Times New Roman" panose="02020603050405020304" pitchFamily="18" charset="0"/>
                          <a:cs typeface="Times New Roman" panose="02020603050405020304" pitchFamily="18" charset="0"/>
                        </a:rPr>
                        <a:t>)</a:t>
                      </a:r>
                    </a:p>
                  </a:txBody>
                  <a:tcPr/>
                </a:tc>
                <a:extLst>
                  <a:ext uri="{0D108BD9-81ED-4DB2-BD59-A6C34878D82A}">
                    <a16:rowId xmlns="" xmlns:a16="http://schemas.microsoft.com/office/drawing/2014/main" val="2700717495"/>
                  </a:ext>
                </a:extLst>
              </a:tr>
              <a:tr h="370840">
                <a:tc>
                  <a:txBody>
                    <a:bodyPr/>
                    <a:lstStyle/>
                    <a:p>
                      <a:endParaRPr lang="en-US" b="0" dirty="0">
                        <a:latin typeface="Times New Roman" panose="02020603050405020304" pitchFamily="18" charset="0"/>
                        <a:cs typeface="Times New Roman" panose="02020603050405020304" pitchFamily="18" charset="0"/>
                      </a:endParaRPr>
                    </a:p>
                  </a:txBody>
                  <a:tcPr/>
                </a:tc>
                <a:tc>
                  <a:txBody>
                    <a:bodyPr/>
                    <a:lstStyle/>
                    <a:p>
                      <a:endParaRPr lang="en-US" b="1"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6"/>
                  </a:ext>
                </a:extLst>
              </a:tr>
              <a:tr h="370840">
                <a:tc>
                  <a:txBody>
                    <a:bodyPr/>
                    <a:lstStyle/>
                    <a:p>
                      <a:r>
                        <a:rPr lang="en-US" b="0" dirty="0" smtClean="0">
                          <a:latin typeface="Times New Roman" panose="02020603050405020304" pitchFamily="18" charset="0"/>
                          <a:cs typeface="Times New Roman" panose="02020603050405020304" pitchFamily="18" charset="0"/>
                        </a:rPr>
                        <a:t>Surplus/(Deficit)</a:t>
                      </a:r>
                      <a:endParaRPr lang="en-US" b="0" dirty="0">
                        <a:latin typeface="Times New Roman" panose="02020603050405020304" pitchFamily="18" charset="0"/>
                        <a:cs typeface="Times New Roman" panose="02020603050405020304" pitchFamily="18" charset="0"/>
                      </a:endParaRPr>
                    </a:p>
                  </a:txBody>
                  <a:tcPr/>
                </a:tc>
                <a:tc>
                  <a:txBody>
                    <a:bodyPr/>
                    <a:lstStyle/>
                    <a:p>
                      <a:pPr algn="r"/>
                      <a:r>
                        <a:rPr lang="en-US" b="1" dirty="0" smtClean="0">
                          <a:solidFill>
                            <a:schemeClr val="tx1"/>
                          </a:solidFill>
                          <a:latin typeface="Times New Roman" panose="02020603050405020304" pitchFamily="18" charset="0"/>
                          <a:cs typeface="Times New Roman" panose="02020603050405020304" pitchFamily="18" charset="0"/>
                        </a:rPr>
                        <a:t>(29.1</a:t>
                      </a:r>
                      <a:r>
                        <a:rPr lang="en-US" b="1" dirty="0" smtClean="0">
                          <a:solidFill>
                            <a:schemeClr val="tx1"/>
                          </a:solidFill>
                          <a:latin typeface="Times New Roman" panose="02020603050405020304" pitchFamily="18" charset="0"/>
                          <a:cs typeface="Times New Roman" panose="02020603050405020304" pitchFamily="18" charset="0"/>
                        </a:rPr>
                        <a:t>)</a:t>
                      </a:r>
                      <a:endParaRPr lang="en-US" b="1"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86456229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Custom 2">
      <a:dk1>
        <a:srgbClr val="005A8B"/>
      </a:dk1>
      <a:lt1>
        <a:srgbClr val="FFFFFF"/>
      </a:lt1>
      <a:dk2>
        <a:srgbClr val="A0CFEB"/>
      </a:dk2>
      <a:lt2>
        <a:srgbClr val="A79E70"/>
      </a:lt2>
      <a:accent1>
        <a:srgbClr val="D47600"/>
      </a:accent1>
      <a:accent2>
        <a:srgbClr val="988F86"/>
      </a:accent2>
      <a:accent3>
        <a:srgbClr val="C59217"/>
      </a:accent3>
      <a:accent4>
        <a:srgbClr val="A33F1F"/>
      </a:accent4>
      <a:accent5>
        <a:srgbClr val="CDE4F3"/>
      </a:accent5>
      <a:accent6>
        <a:srgbClr val="B28414"/>
      </a:accent6>
      <a:hlink>
        <a:srgbClr val="D47600"/>
      </a:hlink>
      <a:folHlink>
        <a:srgbClr val="A33F1F"/>
      </a:folHlink>
    </a:clrScheme>
    <a:fontScheme name="Blank Presentation">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ヒラギノ角ゴ Pro W3" charset="-128"/>
            <a:cs typeface="ヒラギノ角ゴ Pro W3"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ヒラギノ角ゴ Pro W3" charset="-128"/>
            <a:cs typeface="ヒラギノ角ゴ Pro W3"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FFFFFF"/>
        </a:dk1>
        <a:lt1>
          <a:srgbClr val="FFFFFF"/>
        </a:lt1>
        <a:dk2>
          <a:srgbClr val="FFFFFF"/>
        </a:dk2>
        <a:lt2>
          <a:srgbClr val="005A8B"/>
        </a:lt2>
        <a:accent1>
          <a:srgbClr val="A0CFEB"/>
        </a:accent1>
        <a:accent2>
          <a:srgbClr val="C59217"/>
        </a:accent2>
        <a:accent3>
          <a:srgbClr val="FFFFFF"/>
        </a:accent3>
        <a:accent4>
          <a:srgbClr val="DADADA"/>
        </a:accent4>
        <a:accent5>
          <a:srgbClr val="CDE4F3"/>
        </a:accent5>
        <a:accent6>
          <a:srgbClr val="B28414"/>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Custom 2">
    <a:dk1>
      <a:srgbClr val="005A8B"/>
    </a:dk1>
    <a:lt1>
      <a:srgbClr val="FFFFFF"/>
    </a:lt1>
    <a:dk2>
      <a:srgbClr val="A0CFEB"/>
    </a:dk2>
    <a:lt2>
      <a:srgbClr val="A79E70"/>
    </a:lt2>
    <a:accent1>
      <a:srgbClr val="D47600"/>
    </a:accent1>
    <a:accent2>
      <a:srgbClr val="988F86"/>
    </a:accent2>
    <a:accent3>
      <a:srgbClr val="C59217"/>
    </a:accent3>
    <a:accent4>
      <a:srgbClr val="A33F1F"/>
    </a:accent4>
    <a:accent5>
      <a:srgbClr val="CDE4F3"/>
    </a:accent5>
    <a:accent6>
      <a:srgbClr val="B28414"/>
    </a:accent6>
    <a:hlink>
      <a:srgbClr val="D47600"/>
    </a:hlink>
    <a:folHlink>
      <a:srgbClr val="A33F1F"/>
    </a:folHlink>
  </a:clrScheme>
</a:themeOverride>
</file>

<file path=ppt/theme/themeOverride2.xml><?xml version="1.0" encoding="utf-8"?>
<a:themeOverride xmlns:a="http://schemas.openxmlformats.org/drawingml/2006/main">
  <a:clrScheme name="Custom 2">
    <a:dk1>
      <a:srgbClr val="005A8B"/>
    </a:dk1>
    <a:lt1>
      <a:srgbClr val="FFFFFF"/>
    </a:lt1>
    <a:dk2>
      <a:srgbClr val="A0CFEB"/>
    </a:dk2>
    <a:lt2>
      <a:srgbClr val="A79E70"/>
    </a:lt2>
    <a:accent1>
      <a:srgbClr val="D47600"/>
    </a:accent1>
    <a:accent2>
      <a:srgbClr val="988F86"/>
    </a:accent2>
    <a:accent3>
      <a:srgbClr val="C59217"/>
    </a:accent3>
    <a:accent4>
      <a:srgbClr val="A33F1F"/>
    </a:accent4>
    <a:accent5>
      <a:srgbClr val="CDE4F3"/>
    </a:accent5>
    <a:accent6>
      <a:srgbClr val="B28414"/>
    </a:accent6>
    <a:hlink>
      <a:srgbClr val="D47600"/>
    </a:hlink>
    <a:folHlink>
      <a:srgbClr val="A33F1F"/>
    </a:folHlink>
  </a:clrScheme>
</a:themeOverride>
</file>

<file path=docProps/app.xml><?xml version="1.0" encoding="utf-8"?>
<Properties xmlns="http://schemas.openxmlformats.org/officeDocument/2006/extended-properties" xmlns:vt="http://schemas.openxmlformats.org/officeDocument/2006/docPropsVTypes">
  <Template/>
  <TotalTime>9720</TotalTime>
  <Words>1275</Words>
  <Application>Microsoft Macintosh PowerPoint</Application>
  <PresentationFormat>Custom</PresentationFormat>
  <Paragraphs>297</Paragraphs>
  <Slides>28</Slides>
  <Notes>3</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Blank Presentation</vt:lpstr>
      <vt:lpstr>Town Hall Meeting </vt:lpstr>
      <vt:lpstr>Agenda</vt:lpstr>
      <vt:lpstr>PowerPoint Presentation</vt:lpstr>
      <vt:lpstr>FY17 Actual Results </vt:lpstr>
      <vt:lpstr>  </vt:lpstr>
      <vt:lpstr>PowerPoint Presentation</vt:lpstr>
      <vt:lpstr>PowerPoint Presentation</vt:lpstr>
      <vt:lpstr>PowerPoint Presentation</vt:lpstr>
      <vt:lpstr>The $30M Deficit as presented at the May 2017 Town Hall </vt:lpstr>
      <vt:lpstr>PowerPoint Presentation</vt:lpstr>
      <vt:lpstr>PowerPoint Presentation</vt:lpstr>
      <vt:lpstr>PowerPoint Presentation</vt:lpstr>
      <vt:lpstr>Closing the Gap - FY18 Savings Plans Implemented to Date </vt:lpstr>
      <vt:lpstr>Remaining FY18 Budget Gap </vt:lpstr>
      <vt:lpstr>Closing the Gap – Additional FY18 Plans </vt:lpstr>
      <vt:lpstr>Remaining FY18 Budget Gap </vt:lpstr>
      <vt:lpstr>PowerPoint Presentation</vt:lpstr>
      <vt:lpstr>Remaining FY18 Budget Gap </vt:lpstr>
      <vt:lpstr>PowerPoint Presentation</vt:lpstr>
      <vt:lpstr>PowerPoint Presentation</vt:lpstr>
      <vt:lpstr>PowerPoint Presentation</vt:lpstr>
      <vt:lpstr>Capital Projects Update</vt:lpstr>
      <vt:lpstr>PowerPoint Presentation</vt:lpstr>
      <vt:lpstr>PowerPoint Presentation</vt:lpstr>
      <vt:lpstr>PowerPoint Presentation</vt:lpstr>
      <vt:lpstr>PowerPoint Presentation</vt:lpstr>
      <vt:lpstr>PowerPoint Presentation</vt:lpstr>
      <vt:lpstr>PowerPoint Presentation</vt:lpstr>
    </vt:vector>
  </TitlesOfParts>
  <Company>$Kirsten.Rutkowski @Q-3-14 /7-5191/ Desktop1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 of Accounts</dc:title>
  <dc:creator>Kirsten R Rutkowski</dc:creator>
  <cp:lastModifiedBy>Edward Hazell</cp:lastModifiedBy>
  <cp:revision>424</cp:revision>
  <cp:lastPrinted>2017-10-02T20:56:28Z</cp:lastPrinted>
  <dcterms:created xsi:type="dcterms:W3CDTF">2014-10-30T14:27:44Z</dcterms:created>
  <dcterms:modified xsi:type="dcterms:W3CDTF">2017-10-13T16:53:58Z</dcterms:modified>
</cp:coreProperties>
</file>