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490" r:id="rId3"/>
    <p:sldId id="491" r:id="rId4"/>
    <p:sldId id="4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020719-0EC4-9B59-7D06-53A367C9C98A}" name="Matthew A Krevis" initials="MAK" userId="S::Matthew.Krevis@umb.edu::e9573478-d1b0-4fef-a4ab-a4b2ca8126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F0FFC-F64D-4685-AF82-35F085E44245}" v="3" dt="2023-05-09T13:02:27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D6BCD-2930-4D03-98E3-182CBFEA7451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12B2-829D-4C36-A32D-A5DD78F6E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857C7-D47C-4CF5-8BB0-F2CCF9D068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22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8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4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7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2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6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FAA99-0E1C-636A-A93E-516004ECB8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9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934F-5A0F-1FBE-BEA1-E158E4FFA2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F&amp;A Budget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1B82-7FDB-2CC2-683F-BEF923278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9, 2023</a:t>
            </a:r>
          </a:p>
        </p:txBody>
      </p:sp>
    </p:spTree>
    <p:extLst>
      <p:ext uri="{BB962C8B-B14F-4D97-AF65-F5344CB8AC3E}">
        <p14:creationId xmlns:p14="http://schemas.microsoft.com/office/powerpoint/2010/main" val="214092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A9F6C14-46D9-6F69-8275-B25272F6283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FY23 Projection (Q3)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81AB0-019A-0583-6528-BBBF825F4695}"/>
              </a:ext>
            </a:extLst>
          </p:cNvPr>
          <p:cNvSpPr txBox="1"/>
          <p:nvPr/>
        </p:nvSpPr>
        <p:spPr>
          <a:xfrm>
            <a:off x="275590" y="1009649"/>
            <a:ext cx="26517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Margin improvement from 0% to 1.8% ($9.0M)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state support is the largest positive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Enrollment down (net) but gross T&amp;F revenue up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Able to “push” ARPA funds ($3M) to support FY24 (one-time)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tuition revenue and year-end costs??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AC1F9-ECF9-0215-91E2-F4D1164BF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933449"/>
            <a:ext cx="8373415" cy="532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5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ADCCC-FEA7-6C19-40C0-F390DAC3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/>
              <a:t>FY24 Budget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AAF5-374B-7E10-D6F5-686431EBC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UMPO guidance excluded some state funds received in current year</a:t>
            </a:r>
          </a:p>
          <a:p>
            <a:r>
              <a:rPr lang="en-US" dirty="0"/>
              <a:t>Submitted a balanced budget</a:t>
            </a:r>
          </a:p>
          <a:p>
            <a:pPr lvl="1"/>
            <a:r>
              <a:rPr lang="en-US" dirty="0"/>
              <a:t>Governor’s Budget (House 1) – January </a:t>
            </a:r>
          </a:p>
          <a:p>
            <a:pPr lvl="1"/>
            <a:r>
              <a:rPr lang="en-US" dirty="0"/>
              <a:t>House Ways &amp; Means Budget - April</a:t>
            </a:r>
          </a:p>
          <a:p>
            <a:pPr lvl="2"/>
            <a:r>
              <a:rPr lang="en-US" dirty="0"/>
              <a:t>Updated guidance/campuses resubmitted budgets with:</a:t>
            </a:r>
          </a:p>
          <a:p>
            <a:pPr lvl="3"/>
            <a:r>
              <a:rPr lang="en-US" dirty="0"/>
              <a:t>Additional state appropriations (Inflation, financial aid, mental health, etc.)</a:t>
            </a:r>
          </a:p>
          <a:p>
            <a:pPr lvl="3"/>
            <a:r>
              <a:rPr lang="en-US" dirty="0"/>
              <a:t>COLA increase up from guidance at 2.5% to 4% July/4% January</a:t>
            </a:r>
          </a:p>
          <a:p>
            <a:pPr lvl="2"/>
            <a:r>
              <a:rPr lang="en-US" dirty="0"/>
              <a:t>Net better position than original submission</a:t>
            </a:r>
          </a:p>
          <a:p>
            <a:r>
              <a:rPr lang="en-US" dirty="0"/>
              <a:t>Senate Ways &amp; Means Budget (May)</a:t>
            </a:r>
          </a:p>
          <a:p>
            <a:r>
              <a:rPr lang="en-US" dirty="0"/>
              <a:t>UMASS Board of Trustees meets June 1st</a:t>
            </a:r>
          </a:p>
          <a:p>
            <a:r>
              <a:rPr lang="en-US" dirty="0"/>
              <a:t>Conference Committee Budget (June)</a:t>
            </a:r>
          </a:p>
          <a:p>
            <a:r>
              <a:rPr lang="en-US" dirty="0"/>
              <a:t>Governor veto/Legislative override (June/July)</a:t>
            </a:r>
          </a:p>
        </p:txBody>
      </p:sp>
    </p:spTree>
    <p:extLst>
      <p:ext uri="{BB962C8B-B14F-4D97-AF65-F5344CB8AC3E}">
        <p14:creationId xmlns:p14="http://schemas.microsoft.com/office/powerpoint/2010/main" val="367269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2C7A-953A-B8DC-149D-079E1FC6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FY24-28 Capital Plan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54136-52EB-223A-5364-CA359373B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892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Resources tightening</a:t>
            </a:r>
          </a:p>
          <a:p>
            <a:pPr lvl="1"/>
            <a:r>
              <a:rPr lang="en-US" dirty="0"/>
              <a:t>Compliance project costs</a:t>
            </a:r>
          </a:p>
          <a:p>
            <a:pPr lvl="2"/>
            <a:r>
              <a:rPr lang="en-US" dirty="0"/>
              <a:t>Title IX</a:t>
            </a:r>
          </a:p>
          <a:p>
            <a:pPr lvl="2"/>
            <a:r>
              <a:rPr lang="en-US" dirty="0"/>
              <a:t>Safety/Risk</a:t>
            </a:r>
          </a:p>
          <a:p>
            <a:pPr lvl="1"/>
            <a:r>
              <a:rPr lang="en-US" dirty="0"/>
              <a:t>General cost increases</a:t>
            </a:r>
          </a:p>
          <a:p>
            <a:pPr lvl="2"/>
            <a:r>
              <a:rPr lang="en-US" dirty="0"/>
              <a:t>Inflation</a:t>
            </a:r>
          </a:p>
          <a:p>
            <a:r>
              <a:rPr lang="en-US" dirty="0"/>
              <a:t>Review of planed projects based on:</a:t>
            </a:r>
          </a:p>
          <a:p>
            <a:pPr lvl="1"/>
            <a:r>
              <a:rPr lang="en-US" dirty="0"/>
              <a:t>Use of external (state/grant/gift) and/or alternative funds (RTF/Lab)</a:t>
            </a:r>
          </a:p>
          <a:p>
            <a:pPr lvl="1"/>
            <a:r>
              <a:rPr lang="en-US" dirty="0"/>
              <a:t>Net positive operating budget impacts</a:t>
            </a:r>
          </a:p>
          <a:p>
            <a:pPr lvl="1"/>
            <a:r>
              <a:rPr lang="en-US" dirty="0"/>
              <a:t>Alignment with Strategic/Master plans</a:t>
            </a:r>
          </a:p>
          <a:p>
            <a:pPr lvl="1"/>
            <a:r>
              <a:rPr lang="en-US" dirty="0"/>
              <a:t>Facilities bandwidth</a:t>
            </a:r>
          </a:p>
          <a:p>
            <a:pPr lvl="1"/>
            <a:r>
              <a:rPr lang="en-US" dirty="0"/>
              <a:t>Total reserves in excess of cash generated from depreciation </a:t>
            </a:r>
            <a:r>
              <a:rPr lang="en-US" dirty="0" err="1"/>
              <a:t>limt</a:t>
            </a:r>
            <a:r>
              <a:rPr lang="en-US" dirty="0"/>
              <a:t> of $20M  </a:t>
            </a:r>
          </a:p>
        </p:txBody>
      </p:sp>
    </p:spTree>
    <p:extLst>
      <p:ext uri="{BB962C8B-B14F-4D97-AF65-F5344CB8AC3E}">
        <p14:creationId xmlns:p14="http://schemas.microsoft.com/office/powerpoint/2010/main" val="493636920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247</Words>
  <Application>Microsoft Office PowerPoint</Application>
  <PresentationFormat>Widescreen</PresentationFormat>
  <Paragraphs>40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5_Custom Design</vt:lpstr>
      <vt:lpstr>F&amp;A Budget Updates</vt:lpstr>
      <vt:lpstr>PowerPoint Presentation</vt:lpstr>
      <vt:lpstr>FY24 Budget Update</vt:lpstr>
      <vt:lpstr>FY24-28 Capital Plan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F&amp;A Budget Updates</dc:title>
  <dc:creator>Chris Giuliani</dc:creator>
  <cp:lastModifiedBy>Chris Giuliani</cp:lastModifiedBy>
  <cp:revision>5</cp:revision>
  <dcterms:created xsi:type="dcterms:W3CDTF">2023-05-05T17:02:04Z</dcterms:created>
  <dcterms:modified xsi:type="dcterms:W3CDTF">2023-05-09T16:01:06Z</dcterms:modified>
</cp:coreProperties>
</file>